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ink/ink2.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1" r:id="rId6"/>
    <p:sldId id="264" r:id="rId7"/>
    <p:sldId id="262" r:id="rId8"/>
    <p:sldId id="260" r:id="rId9"/>
    <p:sldId id="263" r:id="rId10"/>
    <p:sldId id="265"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90" d="100"/>
          <a:sy n="90" d="100"/>
        </p:scale>
        <p:origin x="84" y="4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0.wmf"/><Relationship Id="rId7" Type="http://schemas.openxmlformats.org/officeDocument/2006/relationships/image" Target="../media/image27.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6.wmf"/><Relationship Id="rId5" Type="http://schemas.openxmlformats.org/officeDocument/2006/relationships/image" Target="../media/image25.wmf"/><Relationship Id="rId10" Type="http://schemas.openxmlformats.org/officeDocument/2006/relationships/image" Target="../media/image30.wmf"/><Relationship Id="rId4" Type="http://schemas.openxmlformats.org/officeDocument/2006/relationships/image" Target="../media/image24.wmf"/><Relationship Id="rId9" Type="http://schemas.openxmlformats.org/officeDocument/2006/relationships/image" Target="../media/image29.wmf"/></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6-06-03T18:00:07.378"/>
    </inkml:context>
    <inkml:brush xml:id="br0">
      <inkml:brushProperty name="width" value="0.05292" units="cm"/>
      <inkml:brushProperty name="height" value="0.05292" units="cm"/>
      <inkml:brushProperty name="color" value="#FF0000"/>
    </inkml:brush>
  </inkml:definitions>
  <inkml:trace contextRef="#ctx0" brushRef="#br0">6904 18347 21 0,'-14'-19'10'0,"14"7"-13"15,0 12 18-15,3-3-16 16,-3 3 1-16,4-10 0 16,-4 10 0-16,0 0-5 0,0 0 0 15</inkml:trace>
  <inkml:trace contextRef="#ctx0" brushRef="#br0" timeOffset="3118.861">6449 18444 35 0,'3'-9'17'0,"-3"-7"-15"0,4 7 18 15,-4 9-20-15,3 0 0 0,-3 0 0 16,7 0 1-16,0 0-1 16,1 9 0-1</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6-06-03T17:59:57.607"/>
    </inkml:context>
    <inkml:brush xml:id="br0">
      <inkml:brushProperty name="width" value="0.05292" units="cm"/>
      <inkml:brushProperty name="height" value="0.05292" units="cm"/>
      <inkml:brushProperty name="color" value="#FF0000"/>
    </inkml:brush>
  </inkml:definitions>
  <inkml:trace contextRef="#ctx0" brushRef="#br0">21622 6033 72 0,'-46'34'36'0,"21"23"-56"16,18-32 37-16,4 3-43 31,-1 3 1-31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5ABD1-B073-4E5E-8F97-5A74D76C6D10}" type="datetimeFigureOut">
              <a:rPr lang="en-CA" smtClean="0"/>
              <a:t>2019-07-05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276B7-F8D6-4DD3-8BDE-C568231DAD25}" type="slidenum">
              <a:rPr lang="en-CA" smtClean="0"/>
              <a:t>‹#›</a:t>
            </a:fld>
            <a:endParaRPr lang="en-CA"/>
          </a:p>
        </p:txBody>
      </p:sp>
    </p:spTree>
    <p:extLst>
      <p:ext uri="{BB962C8B-B14F-4D97-AF65-F5344CB8AC3E}">
        <p14:creationId xmlns:p14="http://schemas.microsoft.com/office/powerpoint/2010/main" val="4238833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1</a:t>
            </a:fld>
            <a:endParaRPr lang="en-CA"/>
          </a:p>
        </p:txBody>
      </p:sp>
    </p:spTree>
    <p:extLst>
      <p:ext uri="{BB962C8B-B14F-4D97-AF65-F5344CB8AC3E}">
        <p14:creationId xmlns:p14="http://schemas.microsoft.com/office/powerpoint/2010/main" val="1621770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9D2276B7-F8D6-4DD3-8BDE-C568231DAD25}" type="slidenum">
              <a:rPr lang="en-CA" smtClean="0"/>
              <a:t>10</a:t>
            </a:fld>
            <a:endParaRPr lang="en-CA"/>
          </a:p>
        </p:txBody>
      </p:sp>
    </p:spTree>
    <p:extLst>
      <p:ext uri="{BB962C8B-B14F-4D97-AF65-F5344CB8AC3E}">
        <p14:creationId xmlns:p14="http://schemas.microsoft.com/office/powerpoint/2010/main" val="340635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2</a:t>
            </a:fld>
            <a:endParaRPr lang="en-CA"/>
          </a:p>
        </p:txBody>
      </p:sp>
    </p:spTree>
    <p:extLst>
      <p:ext uri="{BB962C8B-B14F-4D97-AF65-F5344CB8AC3E}">
        <p14:creationId xmlns:p14="http://schemas.microsoft.com/office/powerpoint/2010/main" val="307699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3</a:t>
            </a:fld>
            <a:endParaRPr lang="en-CA"/>
          </a:p>
        </p:txBody>
      </p:sp>
    </p:spTree>
    <p:extLst>
      <p:ext uri="{BB962C8B-B14F-4D97-AF65-F5344CB8AC3E}">
        <p14:creationId xmlns:p14="http://schemas.microsoft.com/office/powerpoint/2010/main" val="126558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4</a:t>
            </a:fld>
            <a:endParaRPr lang="en-CA"/>
          </a:p>
        </p:txBody>
      </p:sp>
    </p:spTree>
    <p:extLst>
      <p:ext uri="{BB962C8B-B14F-4D97-AF65-F5344CB8AC3E}">
        <p14:creationId xmlns:p14="http://schemas.microsoft.com/office/powerpoint/2010/main" val="2421478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5</a:t>
            </a:fld>
            <a:endParaRPr lang="en-CA"/>
          </a:p>
        </p:txBody>
      </p:sp>
    </p:spTree>
    <p:extLst>
      <p:ext uri="{BB962C8B-B14F-4D97-AF65-F5344CB8AC3E}">
        <p14:creationId xmlns:p14="http://schemas.microsoft.com/office/powerpoint/2010/main" val="2838571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6</a:t>
            </a:fld>
            <a:endParaRPr lang="en-CA"/>
          </a:p>
        </p:txBody>
      </p:sp>
    </p:spTree>
    <p:extLst>
      <p:ext uri="{BB962C8B-B14F-4D97-AF65-F5344CB8AC3E}">
        <p14:creationId xmlns:p14="http://schemas.microsoft.com/office/powerpoint/2010/main" val="3051620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7</a:t>
            </a:fld>
            <a:endParaRPr lang="en-CA"/>
          </a:p>
        </p:txBody>
      </p:sp>
    </p:spTree>
    <p:extLst>
      <p:ext uri="{BB962C8B-B14F-4D97-AF65-F5344CB8AC3E}">
        <p14:creationId xmlns:p14="http://schemas.microsoft.com/office/powerpoint/2010/main" val="2960164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8</a:t>
            </a:fld>
            <a:endParaRPr lang="en-CA"/>
          </a:p>
        </p:txBody>
      </p:sp>
    </p:spTree>
    <p:extLst>
      <p:ext uri="{BB962C8B-B14F-4D97-AF65-F5344CB8AC3E}">
        <p14:creationId xmlns:p14="http://schemas.microsoft.com/office/powerpoint/2010/main" val="3044722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D2276B7-F8D6-4DD3-8BDE-C568231DAD25}" type="slidenum">
              <a:rPr lang="en-CA" smtClean="0"/>
              <a:t>9</a:t>
            </a:fld>
            <a:endParaRPr lang="en-CA"/>
          </a:p>
        </p:txBody>
      </p:sp>
    </p:spTree>
    <p:extLst>
      <p:ext uri="{BB962C8B-B14F-4D97-AF65-F5344CB8AC3E}">
        <p14:creationId xmlns:p14="http://schemas.microsoft.com/office/powerpoint/2010/main" val="828117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DBEF4F53-B424-4EB4-925F-EDA4BE4ED265}" type="datetimeFigureOut">
              <a:rPr lang="en-CA" smtClean="0"/>
              <a:t>2019-07-05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1643763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BEF4F53-B424-4EB4-925F-EDA4BE4ED265}" type="datetimeFigureOut">
              <a:rPr lang="en-CA" smtClean="0"/>
              <a:t>2019-07-05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83728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BEF4F53-B424-4EB4-925F-EDA4BE4ED265}" type="datetimeFigureOut">
              <a:rPr lang="en-CA" smtClean="0"/>
              <a:t>2019-07-05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143361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BEF4F53-B424-4EB4-925F-EDA4BE4ED265}" type="datetimeFigureOut">
              <a:rPr lang="en-CA" smtClean="0"/>
              <a:t>2019-07-05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4270664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EF4F53-B424-4EB4-925F-EDA4BE4ED265}" type="datetimeFigureOut">
              <a:rPr lang="en-CA" smtClean="0"/>
              <a:t>2019-07-05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2947862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BEF4F53-B424-4EB4-925F-EDA4BE4ED265}" type="datetimeFigureOut">
              <a:rPr lang="en-CA" smtClean="0"/>
              <a:t>2019-07-05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398050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BEF4F53-B424-4EB4-925F-EDA4BE4ED265}" type="datetimeFigureOut">
              <a:rPr lang="en-CA" smtClean="0"/>
              <a:t>2019-07-05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2719204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BEF4F53-B424-4EB4-925F-EDA4BE4ED265}" type="datetimeFigureOut">
              <a:rPr lang="en-CA" smtClean="0"/>
              <a:t>2019-07-05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16946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F4F53-B424-4EB4-925F-EDA4BE4ED265}" type="datetimeFigureOut">
              <a:rPr lang="en-CA" smtClean="0"/>
              <a:t>2019-07-05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67536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EF4F53-B424-4EB4-925F-EDA4BE4ED265}" type="datetimeFigureOut">
              <a:rPr lang="en-CA" smtClean="0"/>
              <a:t>2019-07-05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79215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EF4F53-B424-4EB4-925F-EDA4BE4ED265}" type="datetimeFigureOut">
              <a:rPr lang="en-CA" smtClean="0"/>
              <a:t>2019-07-05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0EB22A3-F35E-46F6-BCF0-924A231E5679}" type="slidenum">
              <a:rPr lang="en-CA" smtClean="0"/>
              <a:t>‹#›</a:t>
            </a:fld>
            <a:endParaRPr lang="en-CA"/>
          </a:p>
        </p:txBody>
      </p:sp>
    </p:spTree>
    <p:extLst>
      <p:ext uri="{BB962C8B-B14F-4D97-AF65-F5344CB8AC3E}">
        <p14:creationId xmlns:p14="http://schemas.microsoft.com/office/powerpoint/2010/main" val="94991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F4F53-B424-4EB4-925F-EDA4BE4ED265}" type="datetimeFigureOut">
              <a:rPr lang="en-CA" smtClean="0"/>
              <a:t>2019-07-05</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B22A3-F35E-46F6-BCF0-924A231E5679}" type="slidenum">
              <a:rPr lang="en-CA" smtClean="0"/>
              <a:t>‹#›</a:t>
            </a:fld>
            <a:endParaRPr lang="en-CA"/>
          </a:p>
        </p:txBody>
      </p:sp>
    </p:spTree>
    <p:extLst>
      <p:ext uri="{BB962C8B-B14F-4D97-AF65-F5344CB8AC3E}">
        <p14:creationId xmlns:p14="http://schemas.microsoft.com/office/powerpoint/2010/main" val="3552959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3" Type="http://schemas.openxmlformats.org/officeDocument/2006/relationships/notesSlide" Target="../notesSlides/notesSlide2.xml"/><Relationship Id="rId21" Type="http://schemas.openxmlformats.org/officeDocument/2006/relationships/image" Target="../media/image9.wmf"/><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19" Type="http://schemas.openxmlformats.org/officeDocument/2006/relationships/image" Target="../media/image8.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4.wmf"/><Relationship Id="rId3" Type="http://schemas.openxmlformats.org/officeDocument/2006/relationships/notesSlide" Target="../notesSlides/notesSlide4.xml"/><Relationship Id="rId7" Type="http://schemas.openxmlformats.org/officeDocument/2006/relationships/image" Target="../media/image11.wmf"/><Relationship Id="rId12"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image" Target="../media/image13.wmf"/><Relationship Id="rId5" Type="http://schemas.openxmlformats.org/officeDocument/2006/relationships/image" Target="../media/image10.wmf"/><Relationship Id="rId15" Type="http://schemas.openxmlformats.org/officeDocument/2006/relationships/image" Target="../media/image15.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2.wmf"/><Relationship Id="rId14" Type="http://schemas.openxmlformats.org/officeDocument/2006/relationships/oleObject" Target="../embeddings/oleObject15.bin"/></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customXml" Target="../ink/ink1.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20.bin"/><Relationship Id="rId3" Type="http://schemas.openxmlformats.org/officeDocument/2006/relationships/notesSlide" Target="../notesSlides/notesSlide7.xml"/><Relationship Id="rId7" Type="http://schemas.openxmlformats.org/officeDocument/2006/relationships/oleObject" Target="../embeddings/oleObject17.bin"/><Relationship Id="rId12"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8.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20.wmf"/><Relationship Id="rId4" Type="http://schemas.openxmlformats.org/officeDocument/2006/relationships/image" Target="../media/image23.png"/><Relationship Id="rId9" Type="http://schemas.openxmlformats.org/officeDocument/2006/relationships/oleObject" Target="../embeddings/oleObject18.bin"/><Relationship Id="rId14" Type="http://schemas.openxmlformats.org/officeDocument/2006/relationships/image" Target="../media/image22.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25.wmf"/><Relationship Id="rId18" Type="http://schemas.openxmlformats.org/officeDocument/2006/relationships/oleObject" Target="../embeddings/oleObject28.bin"/><Relationship Id="rId3" Type="http://schemas.openxmlformats.org/officeDocument/2006/relationships/notesSlide" Target="../notesSlides/notesSlide8.xml"/><Relationship Id="rId21" Type="http://schemas.openxmlformats.org/officeDocument/2006/relationships/image" Target="../media/image29.wmf"/><Relationship Id="rId7" Type="http://schemas.openxmlformats.org/officeDocument/2006/relationships/image" Target="../media/image19.wmf"/><Relationship Id="rId12" Type="http://schemas.openxmlformats.org/officeDocument/2006/relationships/oleObject" Target="../embeddings/oleObject25.bin"/><Relationship Id="rId17" Type="http://schemas.openxmlformats.org/officeDocument/2006/relationships/image" Target="../media/image27.wmf"/><Relationship Id="rId2" Type="http://schemas.openxmlformats.org/officeDocument/2006/relationships/slideLayout" Target="../slideLayouts/slideLayout2.xml"/><Relationship Id="rId16" Type="http://schemas.openxmlformats.org/officeDocument/2006/relationships/oleObject" Target="../embeddings/oleObject27.bin"/><Relationship Id="rId20" Type="http://schemas.openxmlformats.org/officeDocument/2006/relationships/oleObject" Target="../embeddings/oleObject29.bin"/><Relationship Id="rId1" Type="http://schemas.openxmlformats.org/officeDocument/2006/relationships/vmlDrawing" Target="../drawings/vmlDrawing4.vml"/><Relationship Id="rId6" Type="http://schemas.openxmlformats.org/officeDocument/2006/relationships/oleObject" Target="../embeddings/oleObject22.bin"/><Relationship Id="rId11" Type="http://schemas.openxmlformats.org/officeDocument/2006/relationships/image" Target="../media/image24.wmf"/><Relationship Id="rId5" Type="http://schemas.openxmlformats.org/officeDocument/2006/relationships/image" Target="../media/image18.wmf"/><Relationship Id="rId15" Type="http://schemas.openxmlformats.org/officeDocument/2006/relationships/image" Target="../media/image26.wmf"/><Relationship Id="rId23" Type="http://schemas.openxmlformats.org/officeDocument/2006/relationships/image" Target="../media/image30.wmf"/><Relationship Id="rId10" Type="http://schemas.openxmlformats.org/officeDocument/2006/relationships/oleObject" Target="../embeddings/oleObject24.bin"/><Relationship Id="rId19" Type="http://schemas.openxmlformats.org/officeDocument/2006/relationships/image" Target="../media/image28.wmf"/><Relationship Id="rId4" Type="http://schemas.openxmlformats.org/officeDocument/2006/relationships/oleObject" Target="../embeddings/oleObject21.bin"/><Relationship Id="rId9" Type="http://schemas.openxmlformats.org/officeDocument/2006/relationships/image" Target="../media/image20.wmf"/><Relationship Id="rId14" Type="http://schemas.openxmlformats.org/officeDocument/2006/relationships/oleObject" Target="../embeddings/oleObject26.bin"/><Relationship Id="rId22"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CA"/>
            </a:br>
            <a:r>
              <a:rPr lang="en-CA"/>
              <a:t>Section 7.7 Circumcenter</a:t>
            </a:r>
            <a:r>
              <a:rPr lang="en-CA" dirty="0"/>
              <a:t>, </a:t>
            </a:r>
            <a:r>
              <a:rPr lang="en-CA" dirty="0" err="1"/>
              <a:t>Incenter</a:t>
            </a:r>
            <a:r>
              <a:rPr lang="en-CA" dirty="0"/>
              <a:t>, Orthocentre, and Centroid of a triangle</a:t>
            </a:r>
          </a:p>
        </p:txBody>
      </p:sp>
      <p:sp>
        <p:nvSpPr>
          <p:cNvPr id="3" name="Subtitle 2"/>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846564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88758" y="279811"/>
            <a:ext cx="9499600" cy="2113971"/>
          </a:xfrm>
          <a:prstGeom prst="rect">
            <a:avLst/>
          </a:prstGeom>
        </p:spPr>
      </p:pic>
      <p:sp>
        <p:nvSpPr>
          <p:cNvPr id="6" name="Content Placeholder 2">
            <a:extLst>
              <a:ext uri="{FF2B5EF4-FFF2-40B4-BE49-F238E27FC236}">
                <a16:creationId xmlns:a16="http://schemas.microsoft.com/office/drawing/2014/main" id="{32281083-5128-4FC1-AA22-94254772C62D}"/>
              </a:ext>
            </a:extLst>
          </p:cNvPr>
          <p:cNvSpPr txBox="1">
            <a:spLocks/>
          </p:cNvSpPr>
          <p:nvPr/>
        </p:nvSpPr>
        <p:spPr>
          <a:xfrm>
            <a:off x="8358963" y="2109823"/>
            <a:ext cx="1373372" cy="283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1300" dirty="0" err="1"/>
              <a:t>Amc</a:t>
            </a:r>
            <a:r>
              <a:rPr lang="en-CA" sz="1300" dirty="0"/>
              <a:t> 12a 2011</a:t>
            </a:r>
          </a:p>
        </p:txBody>
      </p:sp>
    </p:spTree>
    <p:extLst>
      <p:ext uri="{BB962C8B-B14F-4D97-AF65-F5344CB8AC3E}">
        <p14:creationId xmlns:p14="http://schemas.microsoft.com/office/powerpoint/2010/main" val="309336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rot="2608474">
            <a:off x="8333853" y="3286660"/>
            <a:ext cx="192713" cy="175010"/>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Connector 6"/>
          <p:cNvCxnSpPr>
            <a:endCxn id="4" idx="4"/>
          </p:cNvCxnSpPr>
          <p:nvPr/>
        </p:nvCxnSpPr>
        <p:spPr>
          <a:xfrm>
            <a:off x="7918488" y="2782111"/>
            <a:ext cx="2697124" cy="32329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3" idx="1"/>
          </p:cNvCxnSpPr>
          <p:nvPr/>
        </p:nvCxnSpPr>
        <p:spPr>
          <a:xfrm flipH="1" flipV="1">
            <a:off x="8300079" y="3351260"/>
            <a:ext cx="880596" cy="933263"/>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rot="5400000">
            <a:off x="10360715" y="4212712"/>
            <a:ext cx="162171" cy="195303"/>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40" name="Straight Connector 39"/>
          <p:cNvCxnSpPr/>
          <p:nvPr/>
        </p:nvCxnSpPr>
        <p:spPr>
          <a:xfrm flipV="1">
            <a:off x="9190191" y="4209025"/>
            <a:ext cx="1351811" cy="60946"/>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rot="898348">
            <a:off x="8869799" y="5350642"/>
            <a:ext cx="182321" cy="216077"/>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302419" y="229395"/>
            <a:ext cx="10515600" cy="534988"/>
          </a:xfrm>
        </p:spPr>
        <p:txBody>
          <a:bodyPr>
            <a:normAutofit fontScale="90000"/>
          </a:bodyPr>
          <a:lstStyle/>
          <a:p>
            <a:r>
              <a:rPr lang="en-CA" sz="3500" dirty="0"/>
              <a:t>I) Intersection of Angle Bisectors [</a:t>
            </a:r>
            <a:r>
              <a:rPr lang="en-CA" sz="3500" dirty="0" err="1"/>
              <a:t>Incenter</a:t>
            </a:r>
            <a:r>
              <a:rPr lang="en-CA" sz="3500" dirty="0"/>
              <a:t>]</a:t>
            </a:r>
          </a:p>
        </p:txBody>
      </p:sp>
      <p:sp>
        <p:nvSpPr>
          <p:cNvPr id="3" name="Content Placeholder 2"/>
          <p:cNvSpPr>
            <a:spLocks noGrp="1"/>
          </p:cNvSpPr>
          <p:nvPr>
            <p:ph idx="1"/>
          </p:nvPr>
        </p:nvSpPr>
        <p:spPr>
          <a:xfrm>
            <a:off x="252412" y="709648"/>
            <a:ext cx="6784182" cy="5118101"/>
          </a:xfrm>
        </p:spPr>
        <p:txBody>
          <a:bodyPr/>
          <a:lstStyle/>
          <a:p>
            <a:r>
              <a:rPr lang="en-CA" dirty="0"/>
              <a:t>An angle bisector is a line that splits an angle in half</a:t>
            </a:r>
          </a:p>
          <a:p>
            <a:r>
              <a:rPr lang="en-CA" dirty="0"/>
              <a:t>What happens when you draw all three angle bisectors of a triangle and connect them?</a:t>
            </a:r>
          </a:p>
          <a:p>
            <a:r>
              <a:rPr lang="en-CA" dirty="0"/>
              <a:t>The intersection of all three angle bisectors will be the center of the inscribed circle</a:t>
            </a:r>
          </a:p>
          <a:p>
            <a:r>
              <a:rPr lang="en-CA" dirty="0"/>
              <a:t>This point is known as the “</a:t>
            </a:r>
            <a:r>
              <a:rPr lang="en-CA" dirty="0" err="1"/>
              <a:t>Incenter</a:t>
            </a:r>
            <a:r>
              <a:rPr lang="en-CA" dirty="0"/>
              <a:t>”</a:t>
            </a:r>
          </a:p>
          <a:p>
            <a:r>
              <a:rPr lang="en-CA" dirty="0"/>
              <a:t>The radius of this circle is perpendicular to each side of the triangle</a:t>
            </a:r>
          </a:p>
        </p:txBody>
      </p:sp>
      <p:sp>
        <p:nvSpPr>
          <p:cNvPr id="4" name="Isosceles Triangle 3"/>
          <p:cNvSpPr/>
          <p:nvPr/>
        </p:nvSpPr>
        <p:spPr>
          <a:xfrm rot="874327">
            <a:off x="7126670" y="1049236"/>
            <a:ext cx="4123848" cy="4519721"/>
          </a:xfrm>
          <a:prstGeom prst="triangle">
            <a:avLst>
              <a:gd name="adj" fmla="val 66596"/>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 name="Straight Connector 5"/>
          <p:cNvCxnSpPr>
            <a:stCxn id="4" idx="2"/>
          </p:cNvCxnSpPr>
          <p:nvPr/>
        </p:nvCxnSpPr>
        <p:spPr>
          <a:xfrm flipV="1">
            <a:off x="6624421" y="3608962"/>
            <a:ext cx="4990405" cy="136852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4" idx="0"/>
          </p:cNvCxnSpPr>
          <p:nvPr/>
        </p:nvCxnSpPr>
        <p:spPr>
          <a:xfrm flipV="1">
            <a:off x="8560340" y="1294124"/>
            <a:ext cx="1859209" cy="44257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918488" y="2967037"/>
            <a:ext cx="2605668" cy="2623641"/>
          </a:xfrm>
          <a:prstGeom prst="ellipse">
            <a:avLst/>
          </a:prstGeom>
          <a:no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8" name="Straight Connector 17"/>
          <p:cNvCxnSpPr/>
          <p:nvPr/>
        </p:nvCxnSpPr>
        <p:spPr>
          <a:xfrm flipH="1">
            <a:off x="8845431" y="4273767"/>
            <a:ext cx="327752" cy="1258587"/>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2272311909"/>
              </p:ext>
            </p:extLst>
          </p:nvPr>
        </p:nvGraphicFramePr>
        <p:xfrm>
          <a:off x="9987758" y="1723623"/>
          <a:ext cx="183184" cy="201502"/>
        </p:xfrm>
        <a:graphic>
          <a:graphicData uri="http://schemas.openxmlformats.org/presentationml/2006/ole">
            <mc:AlternateContent xmlns:mc="http://schemas.openxmlformats.org/markup-compatibility/2006">
              <mc:Choice xmlns:v="urn:schemas-microsoft-com:vml" Requires="v">
                <p:oleObj spid="_x0000_s1026" name="Equation" r:id="rId4" imgW="126720" imgH="139680" progId="Equation.DSMT4">
                  <p:embed/>
                </p:oleObj>
              </mc:Choice>
              <mc:Fallback>
                <p:oleObj name="Equation" r:id="rId4" imgW="126720" imgH="139680" progId="Equation.DSMT4">
                  <p:embed/>
                  <p:pic>
                    <p:nvPicPr>
                      <p:cNvPr id="22" name="Object 21"/>
                      <p:cNvPicPr/>
                      <p:nvPr/>
                    </p:nvPicPr>
                    <p:blipFill>
                      <a:blip r:embed="rId5"/>
                      <a:stretch>
                        <a:fillRect/>
                      </a:stretch>
                    </p:blipFill>
                    <p:spPr>
                      <a:xfrm>
                        <a:off x="9987758" y="1723623"/>
                        <a:ext cx="183184" cy="201502"/>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203128861"/>
              </p:ext>
            </p:extLst>
          </p:nvPr>
        </p:nvGraphicFramePr>
        <p:xfrm>
          <a:off x="10197077" y="1836616"/>
          <a:ext cx="183184" cy="201502"/>
        </p:xfrm>
        <a:graphic>
          <a:graphicData uri="http://schemas.openxmlformats.org/presentationml/2006/ole">
            <mc:AlternateContent xmlns:mc="http://schemas.openxmlformats.org/markup-compatibility/2006">
              <mc:Choice xmlns:v="urn:schemas-microsoft-com:vml" Requires="v">
                <p:oleObj spid="_x0000_s1027" name="Equation" r:id="rId6" imgW="126720" imgH="139680" progId="Equation.DSMT4">
                  <p:embed/>
                </p:oleObj>
              </mc:Choice>
              <mc:Fallback>
                <p:oleObj name="Equation" r:id="rId6" imgW="126720" imgH="139680" progId="Equation.DSMT4">
                  <p:embed/>
                  <p:pic>
                    <p:nvPicPr>
                      <p:cNvPr id="23" name="Object 22"/>
                      <p:cNvPicPr/>
                      <p:nvPr/>
                    </p:nvPicPr>
                    <p:blipFill>
                      <a:blip r:embed="rId7"/>
                      <a:stretch>
                        <a:fillRect/>
                      </a:stretch>
                    </p:blipFill>
                    <p:spPr>
                      <a:xfrm>
                        <a:off x="10197077" y="1836616"/>
                        <a:ext cx="183184" cy="201502"/>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76781831"/>
              </p:ext>
            </p:extLst>
          </p:nvPr>
        </p:nvGraphicFramePr>
        <p:xfrm>
          <a:off x="10397924" y="5532354"/>
          <a:ext cx="200025" cy="238125"/>
        </p:xfrm>
        <a:graphic>
          <a:graphicData uri="http://schemas.openxmlformats.org/presentationml/2006/ole">
            <mc:AlternateContent xmlns:mc="http://schemas.openxmlformats.org/markup-compatibility/2006">
              <mc:Choice xmlns:v="urn:schemas-microsoft-com:vml" Requires="v">
                <p:oleObj spid="_x0000_s1028" name="Equation" r:id="rId8" imgW="139680" imgH="164880" progId="Equation.DSMT4">
                  <p:embed/>
                </p:oleObj>
              </mc:Choice>
              <mc:Fallback>
                <p:oleObj name="Equation" r:id="rId8" imgW="139680" imgH="164880" progId="Equation.DSMT4">
                  <p:embed/>
                  <p:pic>
                    <p:nvPicPr>
                      <p:cNvPr id="24" name="Object 23"/>
                      <p:cNvPicPr/>
                      <p:nvPr/>
                    </p:nvPicPr>
                    <p:blipFill>
                      <a:blip r:embed="rId9"/>
                      <a:stretch>
                        <a:fillRect/>
                      </a:stretch>
                    </p:blipFill>
                    <p:spPr>
                      <a:xfrm>
                        <a:off x="10397924" y="5532354"/>
                        <a:ext cx="200025" cy="238125"/>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19151691"/>
              </p:ext>
            </p:extLst>
          </p:nvPr>
        </p:nvGraphicFramePr>
        <p:xfrm>
          <a:off x="10178649" y="5712154"/>
          <a:ext cx="201612" cy="239712"/>
        </p:xfrm>
        <a:graphic>
          <a:graphicData uri="http://schemas.openxmlformats.org/presentationml/2006/ole">
            <mc:AlternateContent xmlns:mc="http://schemas.openxmlformats.org/markup-compatibility/2006">
              <mc:Choice xmlns:v="urn:schemas-microsoft-com:vml" Requires="v">
                <p:oleObj spid="_x0000_s1029" name="Equation" r:id="rId10" imgW="139680" imgH="164880" progId="Equation.DSMT4">
                  <p:embed/>
                </p:oleObj>
              </mc:Choice>
              <mc:Fallback>
                <p:oleObj name="Equation" r:id="rId10" imgW="139680" imgH="164880" progId="Equation.DSMT4">
                  <p:embed/>
                  <p:pic>
                    <p:nvPicPr>
                      <p:cNvPr id="25" name="Object 24"/>
                      <p:cNvPicPr/>
                      <p:nvPr/>
                    </p:nvPicPr>
                    <p:blipFill>
                      <a:blip r:embed="rId11"/>
                      <a:stretch>
                        <a:fillRect/>
                      </a:stretch>
                    </p:blipFill>
                    <p:spPr>
                      <a:xfrm>
                        <a:off x="10178649" y="5712154"/>
                        <a:ext cx="201612" cy="239712"/>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3124846189"/>
              </p:ext>
            </p:extLst>
          </p:nvPr>
        </p:nvGraphicFramePr>
        <p:xfrm>
          <a:off x="6945021" y="4890382"/>
          <a:ext cx="182563" cy="182562"/>
        </p:xfrm>
        <a:graphic>
          <a:graphicData uri="http://schemas.openxmlformats.org/presentationml/2006/ole">
            <mc:AlternateContent xmlns:mc="http://schemas.openxmlformats.org/markup-compatibility/2006">
              <mc:Choice xmlns:v="urn:schemas-microsoft-com:vml" Requires="v">
                <p:oleObj spid="_x0000_s1030" name="Equation" r:id="rId12" imgW="126720" imgH="126720" progId="Equation.DSMT4">
                  <p:embed/>
                </p:oleObj>
              </mc:Choice>
              <mc:Fallback>
                <p:oleObj name="Equation" r:id="rId12" imgW="126720" imgH="126720" progId="Equation.DSMT4">
                  <p:embed/>
                  <p:pic>
                    <p:nvPicPr>
                      <p:cNvPr id="26" name="Object 25"/>
                      <p:cNvPicPr/>
                      <p:nvPr/>
                    </p:nvPicPr>
                    <p:blipFill>
                      <a:blip r:embed="rId13"/>
                      <a:stretch>
                        <a:fillRect/>
                      </a:stretch>
                    </p:blipFill>
                    <p:spPr>
                      <a:xfrm>
                        <a:off x="6945021" y="4890382"/>
                        <a:ext cx="182563" cy="182562"/>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684072702"/>
              </p:ext>
            </p:extLst>
          </p:nvPr>
        </p:nvGraphicFramePr>
        <p:xfrm>
          <a:off x="6884696" y="4650669"/>
          <a:ext cx="182563" cy="184150"/>
        </p:xfrm>
        <a:graphic>
          <a:graphicData uri="http://schemas.openxmlformats.org/presentationml/2006/ole">
            <mc:AlternateContent xmlns:mc="http://schemas.openxmlformats.org/markup-compatibility/2006">
              <mc:Choice xmlns:v="urn:schemas-microsoft-com:vml" Requires="v">
                <p:oleObj spid="_x0000_s1031" name="Equation" r:id="rId14" imgW="126720" imgH="126720" progId="Equation.DSMT4">
                  <p:embed/>
                </p:oleObj>
              </mc:Choice>
              <mc:Fallback>
                <p:oleObj name="Equation" r:id="rId14" imgW="126720" imgH="126720" progId="Equation.DSMT4">
                  <p:embed/>
                  <p:pic>
                    <p:nvPicPr>
                      <p:cNvPr id="27" name="Object 26"/>
                      <p:cNvPicPr/>
                      <p:nvPr/>
                    </p:nvPicPr>
                    <p:blipFill>
                      <a:blip r:embed="rId15"/>
                      <a:stretch>
                        <a:fillRect/>
                      </a:stretch>
                    </p:blipFill>
                    <p:spPr>
                      <a:xfrm>
                        <a:off x="6884696" y="4650669"/>
                        <a:ext cx="182563" cy="184150"/>
                      </a:xfrm>
                      <a:prstGeom prst="rect">
                        <a:avLst/>
                      </a:prstGeom>
                    </p:spPr>
                  </p:pic>
                </p:oleObj>
              </mc:Fallback>
            </mc:AlternateContent>
          </a:graphicData>
        </a:graphic>
      </p:graphicFrame>
      <p:sp>
        <p:nvSpPr>
          <p:cNvPr id="31" name="Oval 30"/>
          <p:cNvSpPr/>
          <p:nvPr/>
        </p:nvSpPr>
        <p:spPr>
          <a:xfrm>
            <a:off x="9138261" y="4245351"/>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extBox 31"/>
          <p:cNvSpPr txBox="1"/>
          <p:nvPr/>
        </p:nvSpPr>
        <p:spPr>
          <a:xfrm>
            <a:off x="4802521" y="5442853"/>
            <a:ext cx="1717293" cy="584775"/>
          </a:xfrm>
          <a:prstGeom prst="rect">
            <a:avLst/>
          </a:prstGeom>
          <a:noFill/>
        </p:spPr>
        <p:txBody>
          <a:bodyPr wrap="square" rtlCol="0">
            <a:spAutoFit/>
          </a:bodyPr>
          <a:lstStyle/>
          <a:p>
            <a:r>
              <a:rPr lang="en-CA" sz="3200" dirty="0" err="1">
                <a:solidFill>
                  <a:srgbClr val="FF0000"/>
                </a:solidFill>
              </a:rPr>
              <a:t>Incenter</a:t>
            </a:r>
            <a:endParaRPr lang="en-CA" sz="3200" dirty="0">
              <a:solidFill>
                <a:srgbClr val="FF0000"/>
              </a:solidFill>
            </a:endParaRPr>
          </a:p>
        </p:txBody>
      </p:sp>
      <p:sp>
        <p:nvSpPr>
          <p:cNvPr id="33" name="Freeform 32"/>
          <p:cNvSpPr/>
          <p:nvPr/>
        </p:nvSpPr>
        <p:spPr>
          <a:xfrm>
            <a:off x="6364586" y="3864086"/>
            <a:ext cx="2770361" cy="2425459"/>
          </a:xfrm>
          <a:custGeom>
            <a:avLst/>
            <a:gdLst>
              <a:gd name="connsiteX0" fmla="*/ 0 w 2770361"/>
              <a:gd name="connsiteY0" fmla="*/ 1884864 h 2425459"/>
              <a:gd name="connsiteX1" fmla="*/ 932507 w 2770361"/>
              <a:gd name="connsiteY1" fmla="*/ 2319431 h 2425459"/>
              <a:gd name="connsiteX2" fmla="*/ 1901228 w 2770361"/>
              <a:gd name="connsiteY2" fmla="*/ 137546 h 2425459"/>
              <a:gd name="connsiteX3" fmla="*/ 2770361 w 2770361"/>
              <a:gd name="connsiteY3" fmla="*/ 409150 h 2425459"/>
            </a:gdLst>
            <a:ahLst/>
            <a:cxnLst>
              <a:cxn ang="0">
                <a:pos x="connsiteX0" y="connsiteY0"/>
              </a:cxn>
              <a:cxn ang="0">
                <a:pos x="connsiteX1" y="connsiteY1"/>
              </a:cxn>
              <a:cxn ang="0">
                <a:pos x="connsiteX2" y="connsiteY2"/>
              </a:cxn>
              <a:cxn ang="0">
                <a:pos x="connsiteX3" y="connsiteY3"/>
              </a:cxn>
            </a:cxnLst>
            <a:rect l="l" t="t" r="r" b="b"/>
            <a:pathLst>
              <a:path w="2770361" h="2425459">
                <a:moveTo>
                  <a:pt x="0" y="1884864"/>
                </a:moveTo>
                <a:cubicBezTo>
                  <a:pt x="307818" y="2247757"/>
                  <a:pt x="615636" y="2610651"/>
                  <a:pt x="932507" y="2319431"/>
                </a:cubicBezTo>
                <a:cubicBezTo>
                  <a:pt x="1249378" y="2028211"/>
                  <a:pt x="1594919" y="455926"/>
                  <a:pt x="1901228" y="137546"/>
                </a:cubicBezTo>
                <a:cubicBezTo>
                  <a:pt x="2207537" y="-180834"/>
                  <a:pt x="2488949" y="114158"/>
                  <a:pt x="2770361" y="409150"/>
                </a:cubicBezTo>
              </a:path>
            </a:pathLst>
          </a:custGeom>
          <a:noFill/>
          <a:ln w="31750">
            <a:solidFill>
              <a:srgbClr val="7030A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43" name="Straight Connector 42"/>
          <p:cNvCxnSpPr/>
          <p:nvPr/>
        </p:nvCxnSpPr>
        <p:spPr>
          <a:xfrm>
            <a:off x="7922221" y="2779341"/>
            <a:ext cx="2697124" cy="3232927"/>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6628154" y="3606192"/>
            <a:ext cx="4990405" cy="1368522"/>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8564073" y="1291354"/>
            <a:ext cx="1859209" cy="4425740"/>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graphicFrame>
        <p:nvGraphicFramePr>
          <p:cNvPr id="47" name="Object 46"/>
          <p:cNvGraphicFramePr>
            <a:graphicFrameLocks noChangeAspect="1"/>
          </p:cNvGraphicFramePr>
          <p:nvPr>
            <p:extLst>
              <p:ext uri="{D42A27DB-BD31-4B8C-83A1-F6EECF244321}">
                <p14:modId xmlns:p14="http://schemas.microsoft.com/office/powerpoint/2010/main" val="977586806"/>
              </p:ext>
            </p:extLst>
          </p:nvPr>
        </p:nvGraphicFramePr>
        <p:xfrm>
          <a:off x="8971386" y="4813411"/>
          <a:ext cx="364201" cy="395871"/>
        </p:xfrm>
        <a:graphic>
          <a:graphicData uri="http://schemas.openxmlformats.org/presentationml/2006/ole">
            <mc:AlternateContent xmlns:mc="http://schemas.openxmlformats.org/markup-compatibility/2006">
              <mc:Choice xmlns:v="urn:schemas-microsoft-com:vml" Requires="v">
                <p:oleObj spid="_x0000_s1032" name="Equation" r:id="rId16" imgW="152280" imgH="164880" progId="Equation.DSMT4">
                  <p:embed/>
                </p:oleObj>
              </mc:Choice>
              <mc:Fallback>
                <p:oleObj name="Equation" r:id="rId16" imgW="152280" imgH="164880" progId="Equation.DSMT4">
                  <p:embed/>
                  <p:pic>
                    <p:nvPicPr>
                      <p:cNvPr id="47" name="Object 46"/>
                      <p:cNvPicPr/>
                      <p:nvPr/>
                    </p:nvPicPr>
                    <p:blipFill>
                      <a:blip r:embed="rId17"/>
                      <a:stretch>
                        <a:fillRect/>
                      </a:stretch>
                    </p:blipFill>
                    <p:spPr>
                      <a:xfrm>
                        <a:off x="8971386" y="4813411"/>
                        <a:ext cx="364201" cy="395871"/>
                      </a:xfrm>
                      <a:prstGeom prst="rect">
                        <a:avLst/>
                      </a:prstGeom>
                    </p:spPr>
                  </p:pic>
                </p:oleObj>
              </mc:Fallback>
            </mc:AlternateContent>
          </a:graphicData>
        </a:graphic>
      </p:graphicFrame>
      <p:graphicFrame>
        <p:nvGraphicFramePr>
          <p:cNvPr id="48" name="Object 47"/>
          <p:cNvGraphicFramePr>
            <a:graphicFrameLocks noChangeAspect="1"/>
          </p:cNvGraphicFramePr>
          <p:nvPr>
            <p:extLst>
              <p:ext uri="{D42A27DB-BD31-4B8C-83A1-F6EECF244321}">
                <p14:modId xmlns:p14="http://schemas.microsoft.com/office/powerpoint/2010/main" val="1528046547"/>
              </p:ext>
            </p:extLst>
          </p:nvPr>
        </p:nvGraphicFramePr>
        <p:xfrm>
          <a:off x="454098" y="5189000"/>
          <a:ext cx="1454150" cy="425450"/>
        </p:xfrm>
        <a:graphic>
          <a:graphicData uri="http://schemas.openxmlformats.org/presentationml/2006/ole">
            <mc:AlternateContent xmlns:mc="http://schemas.openxmlformats.org/markup-compatibility/2006">
              <mc:Choice xmlns:v="urn:schemas-microsoft-com:vml" Requires="v">
                <p:oleObj spid="_x0000_s1033" name="Equation" r:id="rId18" imgW="609480" imgH="177480" progId="Equation.DSMT4">
                  <p:embed/>
                </p:oleObj>
              </mc:Choice>
              <mc:Fallback>
                <p:oleObj name="Equation" r:id="rId18" imgW="609480" imgH="177480" progId="Equation.DSMT4">
                  <p:embed/>
                  <p:pic>
                    <p:nvPicPr>
                      <p:cNvPr id="48" name="Object 47"/>
                      <p:cNvPicPr/>
                      <p:nvPr/>
                    </p:nvPicPr>
                    <p:blipFill>
                      <a:blip r:embed="rId19"/>
                      <a:stretch>
                        <a:fillRect/>
                      </a:stretch>
                    </p:blipFill>
                    <p:spPr>
                      <a:xfrm>
                        <a:off x="454098" y="5189000"/>
                        <a:ext cx="1454150" cy="425450"/>
                      </a:xfrm>
                      <a:prstGeom prst="rect">
                        <a:avLst/>
                      </a:prstGeom>
                    </p:spPr>
                  </p:pic>
                </p:oleObj>
              </mc:Fallback>
            </mc:AlternateContent>
          </a:graphicData>
        </a:graphic>
      </p:graphicFrame>
      <p:graphicFrame>
        <p:nvGraphicFramePr>
          <p:cNvPr id="49" name="Object 48"/>
          <p:cNvGraphicFramePr>
            <a:graphicFrameLocks noChangeAspect="1"/>
          </p:cNvGraphicFramePr>
          <p:nvPr>
            <p:extLst>
              <p:ext uri="{D42A27DB-BD31-4B8C-83A1-F6EECF244321}">
                <p14:modId xmlns:p14="http://schemas.microsoft.com/office/powerpoint/2010/main" val="84213857"/>
              </p:ext>
            </p:extLst>
          </p:nvPr>
        </p:nvGraphicFramePr>
        <p:xfrm>
          <a:off x="497420" y="5658490"/>
          <a:ext cx="938213" cy="942975"/>
        </p:xfrm>
        <a:graphic>
          <a:graphicData uri="http://schemas.openxmlformats.org/presentationml/2006/ole">
            <mc:AlternateContent xmlns:mc="http://schemas.openxmlformats.org/markup-compatibility/2006">
              <mc:Choice xmlns:v="urn:schemas-microsoft-com:vml" Requires="v">
                <p:oleObj spid="_x0000_s1034" name="Equation" r:id="rId20" imgW="393480" imgH="393480" progId="Equation.DSMT4">
                  <p:embed/>
                </p:oleObj>
              </mc:Choice>
              <mc:Fallback>
                <p:oleObj name="Equation" r:id="rId20" imgW="393480" imgH="393480" progId="Equation.DSMT4">
                  <p:embed/>
                  <p:pic>
                    <p:nvPicPr>
                      <p:cNvPr id="49" name="Object 48"/>
                      <p:cNvPicPr/>
                      <p:nvPr/>
                    </p:nvPicPr>
                    <p:blipFill>
                      <a:blip r:embed="rId21"/>
                      <a:stretch>
                        <a:fillRect/>
                      </a:stretch>
                    </p:blipFill>
                    <p:spPr>
                      <a:xfrm>
                        <a:off x="497420" y="5658490"/>
                        <a:ext cx="938213" cy="942975"/>
                      </a:xfrm>
                      <a:prstGeom prst="rect">
                        <a:avLst/>
                      </a:prstGeom>
                    </p:spPr>
                  </p:pic>
                </p:oleObj>
              </mc:Fallback>
            </mc:AlternateContent>
          </a:graphicData>
        </a:graphic>
      </p:graphicFrame>
    </p:spTree>
    <p:extLst>
      <p:ext uri="{BB962C8B-B14F-4D97-AF65-F5344CB8AC3E}">
        <p14:creationId xmlns:p14="http://schemas.microsoft.com/office/powerpoint/2010/main" val="116394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par>
                          <p:cTn id="38" fill="hold">
                            <p:stCondLst>
                              <p:cond delay="1000"/>
                            </p:stCondLst>
                            <p:childTnLst>
                              <p:par>
                                <p:cTn id="39" presetID="10" presetClass="entr" presetSubtype="0" fill="hold"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fade">
                                      <p:cBhvr>
                                        <p:cTn id="46" dur="5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down)">
                                      <p:cBhvr>
                                        <p:cTn id="51" dur="580">
                                          <p:stCondLst>
                                            <p:cond delay="0"/>
                                          </p:stCondLst>
                                        </p:cTn>
                                        <p:tgtEl>
                                          <p:spTgt spid="31"/>
                                        </p:tgtEl>
                                      </p:cBhvr>
                                    </p:animEffect>
                                    <p:anim calcmode="lin" valueType="num">
                                      <p:cBhvr>
                                        <p:cTn id="52"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57" dur="26">
                                          <p:stCondLst>
                                            <p:cond delay="650"/>
                                          </p:stCondLst>
                                        </p:cTn>
                                        <p:tgtEl>
                                          <p:spTgt spid="31"/>
                                        </p:tgtEl>
                                      </p:cBhvr>
                                      <p:to x="100000" y="60000"/>
                                    </p:animScale>
                                    <p:animScale>
                                      <p:cBhvr>
                                        <p:cTn id="58" dur="166" decel="50000">
                                          <p:stCondLst>
                                            <p:cond delay="676"/>
                                          </p:stCondLst>
                                        </p:cTn>
                                        <p:tgtEl>
                                          <p:spTgt spid="31"/>
                                        </p:tgtEl>
                                      </p:cBhvr>
                                      <p:to x="100000" y="100000"/>
                                    </p:animScale>
                                    <p:animScale>
                                      <p:cBhvr>
                                        <p:cTn id="59" dur="26">
                                          <p:stCondLst>
                                            <p:cond delay="1312"/>
                                          </p:stCondLst>
                                        </p:cTn>
                                        <p:tgtEl>
                                          <p:spTgt spid="31"/>
                                        </p:tgtEl>
                                      </p:cBhvr>
                                      <p:to x="100000" y="80000"/>
                                    </p:animScale>
                                    <p:animScale>
                                      <p:cBhvr>
                                        <p:cTn id="60" dur="166" decel="50000">
                                          <p:stCondLst>
                                            <p:cond delay="1338"/>
                                          </p:stCondLst>
                                        </p:cTn>
                                        <p:tgtEl>
                                          <p:spTgt spid="31"/>
                                        </p:tgtEl>
                                      </p:cBhvr>
                                      <p:to x="100000" y="100000"/>
                                    </p:animScale>
                                    <p:animScale>
                                      <p:cBhvr>
                                        <p:cTn id="61" dur="26">
                                          <p:stCondLst>
                                            <p:cond delay="1642"/>
                                          </p:stCondLst>
                                        </p:cTn>
                                        <p:tgtEl>
                                          <p:spTgt spid="31"/>
                                        </p:tgtEl>
                                      </p:cBhvr>
                                      <p:to x="100000" y="90000"/>
                                    </p:animScale>
                                    <p:animScale>
                                      <p:cBhvr>
                                        <p:cTn id="62" dur="166" decel="50000">
                                          <p:stCondLst>
                                            <p:cond delay="1668"/>
                                          </p:stCondLst>
                                        </p:cTn>
                                        <p:tgtEl>
                                          <p:spTgt spid="31"/>
                                        </p:tgtEl>
                                      </p:cBhvr>
                                      <p:to x="100000" y="100000"/>
                                    </p:animScale>
                                    <p:animScale>
                                      <p:cBhvr>
                                        <p:cTn id="63" dur="26">
                                          <p:stCondLst>
                                            <p:cond delay="1808"/>
                                          </p:stCondLst>
                                        </p:cTn>
                                        <p:tgtEl>
                                          <p:spTgt spid="31"/>
                                        </p:tgtEl>
                                      </p:cBhvr>
                                      <p:to x="100000" y="95000"/>
                                    </p:animScale>
                                    <p:animScale>
                                      <p:cBhvr>
                                        <p:cTn id="64" dur="166" decel="50000">
                                          <p:stCondLst>
                                            <p:cond delay="1834"/>
                                          </p:stCondLst>
                                        </p:cTn>
                                        <p:tgtEl>
                                          <p:spTgt spid="31"/>
                                        </p:tgtEl>
                                      </p:cBhvr>
                                      <p:to x="100000" y="100000"/>
                                    </p:animScale>
                                  </p:childTnLst>
                                </p:cTn>
                              </p:par>
                            </p:childTnLst>
                          </p:cTn>
                        </p:par>
                        <p:par>
                          <p:cTn id="65" fill="hold">
                            <p:stCondLst>
                              <p:cond delay="2000"/>
                            </p:stCondLst>
                            <p:childTnLst>
                              <p:par>
                                <p:cTn id="66" presetID="22" presetClass="entr" presetSubtype="4" fill="hold" grpId="0"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wipe(down)">
                                      <p:cBhvr>
                                        <p:cTn id="68" dur="2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3">
                                            <p:txEl>
                                              <p:pRg st="3" end="3"/>
                                            </p:txEl>
                                          </p:spTgt>
                                        </p:tgtEl>
                                        <p:attrNameLst>
                                          <p:attrName>style.visibility</p:attrName>
                                        </p:attrNameLst>
                                      </p:cBhvr>
                                      <p:to>
                                        <p:strVal val="visible"/>
                                      </p:to>
                                    </p:set>
                                    <p:animEffect transition="in" filter="fade">
                                      <p:cBhvr>
                                        <p:cTn id="73" dur="500"/>
                                        <p:tgtEl>
                                          <p:spTgt spid="3">
                                            <p:txEl>
                                              <p:pRg st="3" end="3"/>
                                            </p:txEl>
                                          </p:spTgt>
                                        </p:tgtEl>
                                      </p:cBhvr>
                                    </p:animEffect>
                                  </p:childTnLst>
                                </p:cTn>
                              </p:par>
                            </p:childTnLst>
                          </p:cTn>
                        </p:par>
                        <p:par>
                          <p:cTn id="74" fill="hold">
                            <p:stCondLst>
                              <p:cond delay="500"/>
                            </p:stCondLst>
                            <p:childTnLst>
                              <p:par>
                                <p:cTn id="75" presetID="10"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500"/>
                                        <p:tgtEl>
                                          <p:spTgt spid="32"/>
                                        </p:tgtEl>
                                      </p:cBhvr>
                                    </p:animEffect>
                                  </p:childTnLst>
                                </p:cTn>
                              </p:par>
                            </p:childTnLst>
                          </p:cTn>
                        </p:par>
                        <p:par>
                          <p:cTn id="78" fill="hold">
                            <p:stCondLst>
                              <p:cond delay="1000"/>
                            </p:stCondLst>
                            <p:childTnLst>
                              <p:par>
                                <p:cTn id="79" presetID="22" presetClass="entr" presetSubtype="8"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wipe(left)">
                                      <p:cBhvr>
                                        <p:cTn id="81" dur="1250"/>
                                        <p:tgtEl>
                                          <p:spTgt spid="33"/>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fade">
                                      <p:cBhvr>
                                        <p:cTn id="86" dur="500"/>
                                        <p:tgtEl>
                                          <p:spTgt spid="3">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nodeType="click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down)">
                                      <p:cBhvr>
                                        <p:cTn id="91" dur="1250"/>
                                        <p:tgtEl>
                                          <p:spTgt spid="18"/>
                                        </p:tgtEl>
                                      </p:cBhvr>
                                    </p:animEffect>
                                  </p:childTnLst>
                                </p:cTn>
                              </p:par>
                            </p:childTnLst>
                          </p:cTn>
                        </p:par>
                        <p:par>
                          <p:cTn id="92" fill="hold">
                            <p:stCondLst>
                              <p:cond delay="1250"/>
                            </p:stCondLst>
                            <p:childTnLst>
                              <p:par>
                                <p:cTn id="93" presetID="10" presetClass="entr" presetSubtype="0"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fade">
                                      <p:cBhvr>
                                        <p:cTn id="95" dur="500"/>
                                        <p:tgtEl>
                                          <p:spTgt spid="3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35"/>
                                        </p:tgtEl>
                                        <p:attrNameLst>
                                          <p:attrName>style.visibility</p:attrName>
                                        </p:attrNameLst>
                                      </p:cBhvr>
                                      <p:to>
                                        <p:strVal val="visible"/>
                                      </p:to>
                                    </p:set>
                                    <p:animEffect transition="in" filter="wipe(down)">
                                      <p:cBhvr>
                                        <p:cTn id="100" dur="1250"/>
                                        <p:tgtEl>
                                          <p:spTgt spid="35"/>
                                        </p:tgtEl>
                                      </p:cBhvr>
                                    </p:animEffect>
                                  </p:childTnLst>
                                </p:cTn>
                              </p:par>
                            </p:childTnLst>
                          </p:cTn>
                        </p:par>
                        <p:par>
                          <p:cTn id="101" fill="hold">
                            <p:stCondLst>
                              <p:cond delay="1250"/>
                            </p:stCondLst>
                            <p:childTnLst>
                              <p:par>
                                <p:cTn id="102" presetID="10" presetClass="entr" presetSubtype="0" fill="hold" grpId="0" nodeType="afterEffect">
                                  <p:stCondLst>
                                    <p:cond delay="0"/>
                                  </p:stCondLst>
                                  <p:childTnLst>
                                    <p:set>
                                      <p:cBhvr>
                                        <p:cTn id="103" dur="1" fill="hold">
                                          <p:stCondLst>
                                            <p:cond delay="0"/>
                                          </p:stCondLst>
                                        </p:cTn>
                                        <p:tgtEl>
                                          <p:spTgt spid="34"/>
                                        </p:tgtEl>
                                        <p:attrNameLst>
                                          <p:attrName>style.visibility</p:attrName>
                                        </p:attrNameLst>
                                      </p:cBhvr>
                                      <p:to>
                                        <p:strVal val="visible"/>
                                      </p:to>
                                    </p:set>
                                    <p:animEffect transition="in" filter="fade">
                                      <p:cBhvr>
                                        <p:cTn id="104" dur="500"/>
                                        <p:tgtEl>
                                          <p:spTgt spid="34"/>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40"/>
                                        </p:tgtEl>
                                        <p:attrNameLst>
                                          <p:attrName>style.visibility</p:attrName>
                                        </p:attrNameLst>
                                      </p:cBhvr>
                                      <p:to>
                                        <p:strVal val="visible"/>
                                      </p:to>
                                    </p:set>
                                    <p:animEffect transition="in" filter="wipe(left)">
                                      <p:cBhvr>
                                        <p:cTn id="109" dur="1250"/>
                                        <p:tgtEl>
                                          <p:spTgt spid="40"/>
                                        </p:tgtEl>
                                      </p:cBhvr>
                                    </p:animEffect>
                                  </p:childTnLst>
                                </p:cTn>
                              </p:par>
                            </p:childTnLst>
                          </p:cTn>
                        </p:par>
                        <p:par>
                          <p:cTn id="110" fill="hold">
                            <p:stCondLst>
                              <p:cond delay="1250"/>
                            </p:stCondLst>
                            <p:childTnLst>
                              <p:par>
                                <p:cTn id="111" presetID="10" presetClass="entr" presetSubtype="0" fill="hold" grpId="0" nodeType="afterEffect">
                                  <p:stCondLst>
                                    <p:cond delay="0"/>
                                  </p:stCondLst>
                                  <p:childTnLst>
                                    <p:set>
                                      <p:cBhvr>
                                        <p:cTn id="112" dur="1" fill="hold">
                                          <p:stCondLst>
                                            <p:cond delay="0"/>
                                          </p:stCondLst>
                                        </p:cTn>
                                        <p:tgtEl>
                                          <p:spTgt spid="39"/>
                                        </p:tgtEl>
                                        <p:attrNameLst>
                                          <p:attrName>style.visibility</p:attrName>
                                        </p:attrNameLst>
                                      </p:cBhvr>
                                      <p:to>
                                        <p:strVal val="visible"/>
                                      </p:to>
                                    </p:set>
                                    <p:animEffect transition="in" filter="fade">
                                      <p:cBhvr>
                                        <p:cTn id="113" dur="500"/>
                                        <p:tgtEl>
                                          <p:spTgt spid="39"/>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xit" presetSubtype="0" fill="hold" nodeType="clickEffect">
                                  <p:stCondLst>
                                    <p:cond delay="0"/>
                                  </p:stCondLst>
                                  <p:childTnLst>
                                    <p:animEffect transition="out" filter="fade">
                                      <p:cBhvr>
                                        <p:cTn id="117" dur="500"/>
                                        <p:tgtEl>
                                          <p:spTgt spid="10"/>
                                        </p:tgtEl>
                                      </p:cBhvr>
                                    </p:animEffect>
                                    <p:set>
                                      <p:cBhvr>
                                        <p:cTn id="118" dur="1" fill="hold">
                                          <p:stCondLst>
                                            <p:cond delay="499"/>
                                          </p:stCondLst>
                                        </p:cTn>
                                        <p:tgtEl>
                                          <p:spTgt spid="10"/>
                                        </p:tgtEl>
                                        <p:attrNameLst>
                                          <p:attrName>style.visibility</p:attrName>
                                        </p:attrNameLst>
                                      </p:cBhvr>
                                      <p:to>
                                        <p:strVal val="hidden"/>
                                      </p:to>
                                    </p:set>
                                  </p:childTnLst>
                                </p:cTn>
                              </p:par>
                              <p:par>
                                <p:cTn id="119" presetID="10" presetClass="exit" presetSubtype="0" fill="hold" nodeType="withEffect">
                                  <p:stCondLst>
                                    <p:cond delay="0"/>
                                  </p:stCondLst>
                                  <p:childTnLst>
                                    <p:animEffect transition="out" filter="fade">
                                      <p:cBhvr>
                                        <p:cTn id="120" dur="500"/>
                                        <p:tgtEl>
                                          <p:spTgt spid="7"/>
                                        </p:tgtEl>
                                      </p:cBhvr>
                                    </p:animEffect>
                                    <p:set>
                                      <p:cBhvr>
                                        <p:cTn id="121" dur="1" fill="hold">
                                          <p:stCondLst>
                                            <p:cond delay="499"/>
                                          </p:stCondLst>
                                        </p:cTn>
                                        <p:tgtEl>
                                          <p:spTgt spid="7"/>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6"/>
                                        </p:tgtEl>
                                      </p:cBhvr>
                                    </p:animEffect>
                                    <p:set>
                                      <p:cBhvr>
                                        <p:cTn id="124" dur="1" fill="hold">
                                          <p:stCondLst>
                                            <p:cond delay="499"/>
                                          </p:stCondLst>
                                        </p:cTn>
                                        <p:tgtEl>
                                          <p:spTgt spid="6"/>
                                        </p:tgtEl>
                                        <p:attrNameLst>
                                          <p:attrName>style.visibility</p:attrName>
                                        </p:attrNameLst>
                                      </p:cBhvr>
                                      <p:to>
                                        <p:strVal val="hidden"/>
                                      </p:to>
                                    </p:set>
                                  </p:childTnLst>
                                </p:cTn>
                              </p:par>
                              <p:par>
                                <p:cTn id="125" presetID="1" presetClass="entr" presetSubtype="0" fill="hold" nodeType="withEffect">
                                  <p:stCondLst>
                                    <p:cond delay="0"/>
                                  </p:stCondLst>
                                  <p:childTnLst>
                                    <p:set>
                                      <p:cBhvr>
                                        <p:cTn id="126" dur="1" fill="hold">
                                          <p:stCondLst>
                                            <p:cond delay="0"/>
                                          </p:stCondLst>
                                        </p:cTn>
                                        <p:tgtEl>
                                          <p:spTgt spid="45"/>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4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nodeType="clickEffect">
                                  <p:stCondLst>
                                    <p:cond delay="0"/>
                                  </p:stCondLst>
                                  <p:childTnLst>
                                    <p:set>
                                      <p:cBhvr>
                                        <p:cTn id="134" dur="1" fill="hold">
                                          <p:stCondLst>
                                            <p:cond delay="0"/>
                                          </p:stCondLst>
                                        </p:cTn>
                                        <p:tgtEl>
                                          <p:spTgt spid="47"/>
                                        </p:tgtEl>
                                        <p:attrNameLst>
                                          <p:attrName>style.visibility</p:attrName>
                                        </p:attrNameLst>
                                      </p:cBhvr>
                                      <p:to>
                                        <p:strVal val="visible"/>
                                      </p:to>
                                    </p:set>
                                    <p:animEffect transition="in" filter="fade">
                                      <p:cBhvr>
                                        <p:cTn id="135" dur="500"/>
                                        <p:tgtEl>
                                          <p:spTgt spid="47"/>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nodeType="clickEffect">
                                  <p:stCondLst>
                                    <p:cond delay="0"/>
                                  </p:stCondLst>
                                  <p:childTnLst>
                                    <p:set>
                                      <p:cBhvr>
                                        <p:cTn id="139" dur="1" fill="hold">
                                          <p:stCondLst>
                                            <p:cond delay="0"/>
                                          </p:stCondLst>
                                        </p:cTn>
                                        <p:tgtEl>
                                          <p:spTgt spid="48"/>
                                        </p:tgtEl>
                                        <p:attrNameLst>
                                          <p:attrName>style.visibility</p:attrName>
                                        </p:attrNameLst>
                                      </p:cBhvr>
                                      <p:to>
                                        <p:strVal val="visible"/>
                                      </p:to>
                                    </p:set>
                                    <p:animEffect transition="in" filter="fade">
                                      <p:cBhvr>
                                        <p:cTn id="140" dur="500"/>
                                        <p:tgtEl>
                                          <p:spTgt spid="48"/>
                                        </p:tgtEl>
                                      </p:cBhvr>
                                    </p:animEffec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nodeType="clickEffect">
                                  <p:stCondLst>
                                    <p:cond delay="0"/>
                                  </p:stCondLst>
                                  <p:childTnLst>
                                    <p:set>
                                      <p:cBhvr>
                                        <p:cTn id="144" dur="1" fill="hold">
                                          <p:stCondLst>
                                            <p:cond delay="0"/>
                                          </p:stCondLst>
                                        </p:cTn>
                                        <p:tgtEl>
                                          <p:spTgt spid="49"/>
                                        </p:tgtEl>
                                        <p:attrNameLst>
                                          <p:attrName>style.visibility</p:attrName>
                                        </p:attrNameLst>
                                      </p:cBhvr>
                                      <p:to>
                                        <p:strVal val="visible"/>
                                      </p:to>
                                    </p:set>
                                    <p:animEffect transition="in" filter="fade">
                                      <p:cBhvr>
                                        <p:cTn id="14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P spid="30" grpId="0" animBg="1"/>
      <p:bldP spid="13" grpId="0" animBg="1"/>
      <p:bldP spid="31" grpId="0" animBg="1"/>
      <p:bldP spid="32" grpId="0"/>
      <p:bldP spid="3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rot="5400000">
            <a:off x="10399718" y="3480436"/>
            <a:ext cx="142040" cy="148817"/>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rot="8286901">
            <a:off x="9003494" y="3135323"/>
            <a:ext cx="162171" cy="171059"/>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Rectangle 30"/>
          <p:cNvSpPr/>
          <p:nvPr/>
        </p:nvSpPr>
        <p:spPr>
          <a:xfrm rot="6364049">
            <a:off x="9107048" y="4522527"/>
            <a:ext cx="162171" cy="171059"/>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249724" y="265538"/>
            <a:ext cx="10053119" cy="676024"/>
          </a:xfrm>
        </p:spPr>
        <p:txBody>
          <a:bodyPr>
            <a:normAutofit fontScale="90000"/>
          </a:bodyPr>
          <a:lstStyle/>
          <a:p>
            <a:r>
              <a:rPr lang="en-CA" dirty="0"/>
              <a:t>II) Perpendicular Bisectors of Each Side</a:t>
            </a:r>
          </a:p>
        </p:txBody>
      </p:sp>
      <p:sp>
        <p:nvSpPr>
          <p:cNvPr id="3" name="Content Placeholder 2"/>
          <p:cNvSpPr>
            <a:spLocks noGrp="1"/>
          </p:cNvSpPr>
          <p:nvPr>
            <p:ph idx="1"/>
          </p:nvPr>
        </p:nvSpPr>
        <p:spPr>
          <a:xfrm>
            <a:off x="204459" y="841977"/>
            <a:ext cx="6776986" cy="5531667"/>
          </a:xfrm>
        </p:spPr>
        <p:txBody>
          <a:bodyPr/>
          <a:lstStyle/>
          <a:p>
            <a:r>
              <a:rPr lang="en-CA" dirty="0"/>
              <a:t>A “</a:t>
            </a:r>
            <a:r>
              <a:rPr lang="en-CA" b="1" i="1" dirty="0"/>
              <a:t>perpendicular bisector”</a:t>
            </a:r>
            <a:r>
              <a:rPr lang="en-CA" dirty="0"/>
              <a:t> is a line that cuts a line in half and is perpendicular to it</a:t>
            </a:r>
          </a:p>
          <a:p>
            <a:r>
              <a:rPr lang="en-CA" dirty="0"/>
              <a:t>When happens when your draw the “</a:t>
            </a:r>
            <a:r>
              <a:rPr lang="en-CA" b="1" i="1" dirty="0"/>
              <a:t>perpendicular bisectors”</a:t>
            </a:r>
            <a:r>
              <a:rPr lang="en-CA" dirty="0"/>
              <a:t> of each side</a:t>
            </a:r>
          </a:p>
          <a:p>
            <a:r>
              <a:rPr lang="en-CA" dirty="0"/>
              <a:t>The intersection of all three perpendicular bisectors will be the center of a circle that circumscribes this triangle</a:t>
            </a:r>
          </a:p>
          <a:p>
            <a:r>
              <a:rPr lang="en-CA" dirty="0"/>
              <a:t>This point is called the “Circumcenter”</a:t>
            </a:r>
          </a:p>
          <a:p>
            <a:r>
              <a:rPr lang="en-CA" dirty="0"/>
              <a:t>The radius of this circumscribed circle will be the center to the vertices of the triangle</a:t>
            </a:r>
          </a:p>
          <a:p>
            <a:endParaRPr lang="en-CA" dirty="0"/>
          </a:p>
        </p:txBody>
      </p:sp>
      <p:sp>
        <p:nvSpPr>
          <p:cNvPr id="4" name="Isosceles Triangle 3"/>
          <p:cNvSpPr/>
          <p:nvPr/>
        </p:nvSpPr>
        <p:spPr>
          <a:xfrm rot="874327">
            <a:off x="7973728" y="1674582"/>
            <a:ext cx="3004201" cy="3039153"/>
          </a:xfrm>
          <a:prstGeom prst="triangle">
            <a:avLst>
              <a:gd name="adj" fmla="val 7457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 name="Straight Connector 11"/>
          <p:cNvCxnSpPr>
            <a:stCxn id="4" idx="2"/>
            <a:endCxn id="4" idx="4"/>
          </p:cNvCxnSpPr>
          <p:nvPr/>
        </p:nvCxnSpPr>
        <p:spPr>
          <a:xfrm>
            <a:off x="7639725" y="4286927"/>
            <a:ext cx="2907561" cy="755852"/>
          </a:xfrm>
          <a:prstGeom prst="line">
            <a:avLst/>
          </a:prstGeom>
          <a:ln w="698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a:off x="8997580" y="1904398"/>
            <a:ext cx="25254" cy="3133602"/>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8014076" y="2816234"/>
            <a:ext cx="2907561" cy="755852"/>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2"/>
            <a:endCxn id="4" idx="0"/>
          </p:cNvCxnSpPr>
          <p:nvPr/>
        </p:nvCxnSpPr>
        <p:spPr>
          <a:xfrm flipV="1">
            <a:off x="7639725" y="1909177"/>
            <a:ext cx="2932815" cy="2377750"/>
          </a:xfrm>
          <a:prstGeom prst="line">
            <a:avLst/>
          </a:prstGeom>
          <a:ln w="698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V="1">
            <a:off x="8812399" y="3375588"/>
            <a:ext cx="2932815" cy="237775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0528020" y="3452890"/>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Oval 26"/>
          <p:cNvSpPr/>
          <p:nvPr/>
        </p:nvSpPr>
        <p:spPr>
          <a:xfrm>
            <a:off x="9049187" y="4626796"/>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Oval 27"/>
          <p:cNvSpPr/>
          <p:nvPr/>
        </p:nvSpPr>
        <p:spPr>
          <a:xfrm>
            <a:off x="9062087" y="3074834"/>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32" name="Straight Connector 31"/>
          <p:cNvCxnSpPr>
            <a:stCxn id="4" idx="0"/>
            <a:endCxn id="4" idx="4"/>
          </p:cNvCxnSpPr>
          <p:nvPr/>
        </p:nvCxnSpPr>
        <p:spPr>
          <a:xfrm flipH="1">
            <a:off x="10547286" y="1909177"/>
            <a:ext cx="25254" cy="3133602"/>
          </a:xfrm>
          <a:prstGeom prst="line">
            <a:avLst/>
          </a:prstGeom>
          <a:ln w="69850">
            <a:solidFill>
              <a:srgbClr val="00B050"/>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9353543" y="3441286"/>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Oval 35"/>
          <p:cNvSpPr/>
          <p:nvPr/>
        </p:nvSpPr>
        <p:spPr>
          <a:xfrm>
            <a:off x="7454143" y="1511526"/>
            <a:ext cx="3924000" cy="3924000"/>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37" name="Straight Connector 36"/>
          <p:cNvCxnSpPr/>
          <p:nvPr/>
        </p:nvCxnSpPr>
        <p:spPr>
          <a:xfrm flipH="1" flipV="1">
            <a:off x="7444928" y="3458572"/>
            <a:ext cx="3133602" cy="25254"/>
          </a:xfrm>
          <a:prstGeom prst="line">
            <a:avLst/>
          </a:prstGeom>
          <a:ln w="50800">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9091453" y="1740379"/>
            <a:ext cx="755852" cy="2907562"/>
          </a:xfrm>
          <a:prstGeom prst="line">
            <a:avLst/>
          </a:prstGeom>
          <a:ln w="50800">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091454" y="3098055"/>
            <a:ext cx="1981264" cy="2461169"/>
          </a:xfrm>
          <a:prstGeom prst="line">
            <a:avLst/>
          </a:prstGeom>
          <a:ln w="50800">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 idx="2"/>
            <a:endCxn id="35" idx="3"/>
          </p:cNvCxnSpPr>
          <p:nvPr/>
        </p:nvCxnSpPr>
        <p:spPr>
          <a:xfrm flipV="1">
            <a:off x="7639725" y="3501502"/>
            <a:ext cx="1724362" cy="785425"/>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4" idx="0"/>
          </p:cNvCxnSpPr>
          <p:nvPr/>
        </p:nvCxnSpPr>
        <p:spPr>
          <a:xfrm flipV="1">
            <a:off x="9431971" y="1909177"/>
            <a:ext cx="1140569" cy="1534434"/>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5" idx="4"/>
            <a:endCxn id="4" idx="4"/>
          </p:cNvCxnSpPr>
          <p:nvPr/>
        </p:nvCxnSpPr>
        <p:spPr>
          <a:xfrm>
            <a:off x="9389543" y="3511833"/>
            <a:ext cx="1157743" cy="1530946"/>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310743" y="5181597"/>
            <a:ext cx="2501063" cy="584775"/>
          </a:xfrm>
          <a:prstGeom prst="rect">
            <a:avLst/>
          </a:prstGeom>
          <a:noFill/>
        </p:spPr>
        <p:txBody>
          <a:bodyPr wrap="square" rtlCol="0">
            <a:spAutoFit/>
          </a:bodyPr>
          <a:lstStyle/>
          <a:p>
            <a:r>
              <a:rPr lang="en-CA" sz="3200" dirty="0">
                <a:solidFill>
                  <a:srgbClr val="FF0000"/>
                </a:solidFill>
              </a:rPr>
              <a:t>circumcenter</a:t>
            </a:r>
          </a:p>
        </p:txBody>
      </p:sp>
      <p:sp>
        <p:nvSpPr>
          <p:cNvPr id="52" name="Freeform 51"/>
          <p:cNvSpPr/>
          <p:nvPr/>
        </p:nvSpPr>
        <p:spPr>
          <a:xfrm>
            <a:off x="6579738" y="2866146"/>
            <a:ext cx="2770361" cy="3423400"/>
          </a:xfrm>
          <a:custGeom>
            <a:avLst/>
            <a:gdLst>
              <a:gd name="connsiteX0" fmla="*/ 0 w 2770361"/>
              <a:gd name="connsiteY0" fmla="*/ 1884864 h 2425459"/>
              <a:gd name="connsiteX1" fmla="*/ 932507 w 2770361"/>
              <a:gd name="connsiteY1" fmla="*/ 2319431 h 2425459"/>
              <a:gd name="connsiteX2" fmla="*/ 1901228 w 2770361"/>
              <a:gd name="connsiteY2" fmla="*/ 137546 h 2425459"/>
              <a:gd name="connsiteX3" fmla="*/ 2770361 w 2770361"/>
              <a:gd name="connsiteY3" fmla="*/ 409150 h 2425459"/>
            </a:gdLst>
            <a:ahLst/>
            <a:cxnLst>
              <a:cxn ang="0">
                <a:pos x="connsiteX0" y="connsiteY0"/>
              </a:cxn>
              <a:cxn ang="0">
                <a:pos x="connsiteX1" y="connsiteY1"/>
              </a:cxn>
              <a:cxn ang="0">
                <a:pos x="connsiteX2" y="connsiteY2"/>
              </a:cxn>
              <a:cxn ang="0">
                <a:pos x="connsiteX3" y="connsiteY3"/>
              </a:cxn>
            </a:cxnLst>
            <a:rect l="l" t="t" r="r" b="b"/>
            <a:pathLst>
              <a:path w="2770361" h="2425459">
                <a:moveTo>
                  <a:pt x="0" y="1884864"/>
                </a:moveTo>
                <a:cubicBezTo>
                  <a:pt x="307818" y="2247757"/>
                  <a:pt x="615636" y="2610651"/>
                  <a:pt x="932507" y="2319431"/>
                </a:cubicBezTo>
                <a:cubicBezTo>
                  <a:pt x="1249378" y="2028211"/>
                  <a:pt x="1594919" y="455926"/>
                  <a:pt x="1901228" y="137546"/>
                </a:cubicBezTo>
                <a:cubicBezTo>
                  <a:pt x="2207537" y="-180834"/>
                  <a:pt x="2488949" y="114158"/>
                  <a:pt x="2770361" y="409150"/>
                </a:cubicBezTo>
              </a:path>
            </a:pathLst>
          </a:custGeom>
          <a:noFill/>
          <a:ln w="31750">
            <a:solidFill>
              <a:srgbClr val="7030A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6532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par>
                          <p:cTn id="8" fill="hold">
                            <p:stCondLst>
                              <p:cond delay="500"/>
                            </p:stCondLst>
                            <p:childTnLst>
                              <p:par>
                                <p:cTn id="9" presetID="35" presetClass="emph" presetSubtype="0" repeatCount="3000" fill="hold" nodeType="afterEffect">
                                  <p:stCondLst>
                                    <p:cond delay="0"/>
                                  </p:stCondLst>
                                  <p:childTnLst>
                                    <p:anim calcmode="discrete" valueType="str">
                                      <p:cBhvr>
                                        <p:cTn id="10" dur="1000" fill="hold"/>
                                        <p:tgtEl>
                                          <p:spTgt spid="32"/>
                                        </p:tgtEl>
                                        <p:attrNameLst>
                                          <p:attrName>style.visibility</p:attrName>
                                        </p:attrNameLst>
                                      </p:cBhvr>
                                      <p:tavLst>
                                        <p:tav tm="0">
                                          <p:val>
                                            <p:strVal val="hidden"/>
                                          </p:val>
                                        </p:tav>
                                        <p:tav tm="50000">
                                          <p:val>
                                            <p:strVal val="visible"/>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down)">
                                      <p:cBhvr>
                                        <p:cTn id="15" dur="580">
                                          <p:stCondLst>
                                            <p:cond delay="0"/>
                                          </p:stCondLst>
                                        </p:cTn>
                                        <p:tgtEl>
                                          <p:spTgt spid="26"/>
                                        </p:tgtEl>
                                      </p:cBhvr>
                                    </p:animEffect>
                                    <p:anim calcmode="lin" valueType="num">
                                      <p:cBhvr>
                                        <p:cTn id="16"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21" dur="26">
                                          <p:stCondLst>
                                            <p:cond delay="650"/>
                                          </p:stCondLst>
                                        </p:cTn>
                                        <p:tgtEl>
                                          <p:spTgt spid="26"/>
                                        </p:tgtEl>
                                      </p:cBhvr>
                                      <p:to x="100000" y="60000"/>
                                    </p:animScale>
                                    <p:animScale>
                                      <p:cBhvr>
                                        <p:cTn id="22" dur="166" decel="50000">
                                          <p:stCondLst>
                                            <p:cond delay="676"/>
                                          </p:stCondLst>
                                        </p:cTn>
                                        <p:tgtEl>
                                          <p:spTgt spid="26"/>
                                        </p:tgtEl>
                                      </p:cBhvr>
                                      <p:to x="100000" y="100000"/>
                                    </p:animScale>
                                    <p:animScale>
                                      <p:cBhvr>
                                        <p:cTn id="23" dur="26">
                                          <p:stCondLst>
                                            <p:cond delay="1312"/>
                                          </p:stCondLst>
                                        </p:cTn>
                                        <p:tgtEl>
                                          <p:spTgt spid="26"/>
                                        </p:tgtEl>
                                      </p:cBhvr>
                                      <p:to x="100000" y="80000"/>
                                    </p:animScale>
                                    <p:animScale>
                                      <p:cBhvr>
                                        <p:cTn id="24" dur="166" decel="50000">
                                          <p:stCondLst>
                                            <p:cond delay="1338"/>
                                          </p:stCondLst>
                                        </p:cTn>
                                        <p:tgtEl>
                                          <p:spTgt spid="26"/>
                                        </p:tgtEl>
                                      </p:cBhvr>
                                      <p:to x="100000" y="100000"/>
                                    </p:animScale>
                                    <p:animScale>
                                      <p:cBhvr>
                                        <p:cTn id="25" dur="26">
                                          <p:stCondLst>
                                            <p:cond delay="1642"/>
                                          </p:stCondLst>
                                        </p:cTn>
                                        <p:tgtEl>
                                          <p:spTgt spid="26"/>
                                        </p:tgtEl>
                                      </p:cBhvr>
                                      <p:to x="100000" y="90000"/>
                                    </p:animScale>
                                    <p:animScale>
                                      <p:cBhvr>
                                        <p:cTn id="26" dur="166" decel="50000">
                                          <p:stCondLst>
                                            <p:cond delay="1668"/>
                                          </p:stCondLst>
                                        </p:cTn>
                                        <p:tgtEl>
                                          <p:spTgt spid="26"/>
                                        </p:tgtEl>
                                      </p:cBhvr>
                                      <p:to x="100000" y="100000"/>
                                    </p:animScale>
                                    <p:animScale>
                                      <p:cBhvr>
                                        <p:cTn id="27" dur="26">
                                          <p:stCondLst>
                                            <p:cond delay="1808"/>
                                          </p:stCondLst>
                                        </p:cTn>
                                        <p:tgtEl>
                                          <p:spTgt spid="26"/>
                                        </p:tgtEl>
                                      </p:cBhvr>
                                      <p:to x="100000" y="95000"/>
                                    </p:animScale>
                                    <p:animScale>
                                      <p:cBhvr>
                                        <p:cTn id="28" dur="166" decel="50000">
                                          <p:stCondLst>
                                            <p:cond delay="1834"/>
                                          </p:stCondLst>
                                        </p:cTn>
                                        <p:tgtEl>
                                          <p:spTgt spid="26"/>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right)">
                                      <p:cBhvr>
                                        <p:cTn id="33" dur="500"/>
                                        <p:tgtEl>
                                          <p:spTgt spid="16"/>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par>
                          <p:cTn id="38" fill="hold">
                            <p:stCondLst>
                              <p:cond delay="1000"/>
                            </p:stCondLst>
                            <p:childTnLst>
                              <p:par>
                                <p:cTn id="39" presetID="10" presetClass="exit" presetSubtype="0" fill="hold" nodeType="afterEffect">
                                  <p:stCondLst>
                                    <p:cond delay="0"/>
                                  </p:stCondLst>
                                  <p:childTnLst>
                                    <p:animEffect transition="out" filter="fade">
                                      <p:cBhvr>
                                        <p:cTn id="40" dur="500"/>
                                        <p:tgtEl>
                                          <p:spTgt spid="32"/>
                                        </p:tgtEl>
                                      </p:cBhvr>
                                    </p:animEffect>
                                    <p:set>
                                      <p:cBhvr>
                                        <p:cTn id="41" dur="1" fill="hold">
                                          <p:stCondLst>
                                            <p:cond delay="499"/>
                                          </p:stCondLst>
                                        </p:cTn>
                                        <p:tgtEl>
                                          <p:spTgt spid="32"/>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35" presetClass="emph" presetSubtype="0" repeatCount="3000" fill="hold" nodeType="clickEffect">
                                  <p:stCondLst>
                                    <p:cond delay="0"/>
                                  </p:stCondLst>
                                  <p:childTnLst>
                                    <p:anim calcmode="discrete" valueType="str">
                                      <p:cBhvr>
                                        <p:cTn id="50" dur="500" fill="hold"/>
                                        <p:tgtEl>
                                          <p:spTgt spid="12"/>
                                        </p:tgtEl>
                                        <p:attrNameLst>
                                          <p:attrName>style.visibility</p:attrName>
                                        </p:attrNameLst>
                                      </p:cBhvr>
                                      <p:tavLst>
                                        <p:tav tm="0">
                                          <p:val>
                                            <p:strVal val="hidden"/>
                                          </p:val>
                                        </p:tav>
                                        <p:tav tm="50000">
                                          <p:val>
                                            <p:strVal val="visible"/>
                                          </p:val>
                                        </p:tav>
                                      </p:tavLst>
                                    </p:anim>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down)">
                                      <p:cBhvr>
                                        <p:cTn id="55" dur="580">
                                          <p:stCondLst>
                                            <p:cond delay="0"/>
                                          </p:stCondLst>
                                        </p:cTn>
                                        <p:tgtEl>
                                          <p:spTgt spid="27"/>
                                        </p:tgtEl>
                                      </p:cBhvr>
                                    </p:animEffect>
                                    <p:anim calcmode="lin" valueType="num">
                                      <p:cBhvr>
                                        <p:cTn id="56"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61" dur="26">
                                          <p:stCondLst>
                                            <p:cond delay="650"/>
                                          </p:stCondLst>
                                        </p:cTn>
                                        <p:tgtEl>
                                          <p:spTgt spid="27"/>
                                        </p:tgtEl>
                                      </p:cBhvr>
                                      <p:to x="100000" y="60000"/>
                                    </p:animScale>
                                    <p:animScale>
                                      <p:cBhvr>
                                        <p:cTn id="62" dur="166" decel="50000">
                                          <p:stCondLst>
                                            <p:cond delay="676"/>
                                          </p:stCondLst>
                                        </p:cTn>
                                        <p:tgtEl>
                                          <p:spTgt spid="27"/>
                                        </p:tgtEl>
                                      </p:cBhvr>
                                      <p:to x="100000" y="100000"/>
                                    </p:animScale>
                                    <p:animScale>
                                      <p:cBhvr>
                                        <p:cTn id="63" dur="26">
                                          <p:stCondLst>
                                            <p:cond delay="1312"/>
                                          </p:stCondLst>
                                        </p:cTn>
                                        <p:tgtEl>
                                          <p:spTgt spid="27"/>
                                        </p:tgtEl>
                                      </p:cBhvr>
                                      <p:to x="100000" y="80000"/>
                                    </p:animScale>
                                    <p:animScale>
                                      <p:cBhvr>
                                        <p:cTn id="64" dur="166" decel="50000">
                                          <p:stCondLst>
                                            <p:cond delay="1338"/>
                                          </p:stCondLst>
                                        </p:cTn>
                                        <p:tgtEl>
                                          <p:spTgt spid="27"/>
                                        </p:tgtEl>
                                      </p:cBhvr>
                                      <p:to x="100000" y="100000"/>
                                    </p:animScale>
                                    <p:animScale>
                                      <p:cBhvr>
                                        <p:cTn id="65" dur="26">
                                          <p:stCondLst>
                                            <p:cond delay="1642"/>
                                          </p:stCondLst>
                                        </p:cTn>
                                        <p:tgtEl>
                                          <p:spTgt spid="27"/>
                                        </p:tgtEl>
                                      </p:cBhvr>
                                      <p:to x="100000" y="90000"/>
                                    </p:animScale>
                                    <p:animScale>
                                      <p:cBhvr>
                                        <p:cTn id="66" dur="166" decel="50000">
                                          <p:stCondLst>
                                            <p:cond delay="1668"/>
                                          </p:stCondLst>
                                        </p:cTn>
                                        <p:tgtEl>
                                          <p:spTgt spid="27"/>
                                        </p:tgtEl>
                                      </p:cBhvr>
                                      <p:to x="100000" y="100000"/>
                                    </p:animScale>
                                    <p:animScale>
                                      <p:cBhvr>
                                        <p:cTn id="67" dur="26">
                                          <p:stCondLst>
                                            <p:cond delay="1808"/>
                                          </p:stCondLst>
                                        </p:cTn>
                                        <p:tgtEl>
                                          <p:spTgt spid="27"/>
                                        </p:tgtEl>
                                      </p:cBhvr>
                                      <p:to x="100000" y="95000"/>
                                    </p:animScale>
                                    <p:animScale>
                                      <p:cBhvr>
                                        <p:cTn id="68" dur="166" decel="50000">
                                          <p:stCondLst>
                                            <p:cond delay="1834"/>
                                          </p:stCondLst>
                                        </p:cTn>
                                        <p:tgtEl>
                                          <p:spTgt spid="27"/>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down)">
                                      <p:cBhvr>
                                        <p:cTn id="73" dur="500"/>
                                        <p:tgtEl>
                                          <p:spTgt spid="20"/>
                                        </p:tgtEl>
                                      </p:cBhvr>
                                    </p:animEffect>
                                  </p:childTnLst>
                                </p:cTn>
                              </p:par>
                            </p:childTnLst>
                          </p:cTn>
                        </p:par>
                        <p:par>
                          <p:cTn id="74" fill="hold">
                            <p:stCondLst>
                              <p:cond delay="500"/>
                            </p:stCondLst>
                            <p:childTnLst>
                              <p:par>
                                <p:cTn id="75" presetID="10" presetClass="entr" presetSubtype="0" fill="hold" grpId="0" nodeType="after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childTnLst>
                          </p:cTn>
                        </p:par>
                        <p:par>
                          <p:cTn id="78" fill="hold">
                            <p:stCondLst>
                              <p:cond delay="1000"/>
                            </p:stCondLst>
                            <p:childTnLst>
                              <p:par>
                                <p:cTn id="79" presetID="10" presetClass="exit" presetSubtype="0" fill="hold" nodeType="afterEffect">
                                  <p:stCondLst>
                                    <p:cond delay="0"/>
                                  </p:stCondLst>
                                  <p:childTnLst>
                                    <p:animEffect transition="out" filter="fade">
                                      <p:cBhvr>
                                        <p:cTn id="80" dur="500"/>
                                        <p:tgtEl>
                                          <p:spTgt spid="12"/>
                                        </p:tgtEl>
                                      </p:cBhvr>
                                    </p:animEffect>
                                    <p:set>
                                      <p:cBhvr>
                                        <p:cTn id="81" dur="1" fill="hold">
                                          <p:stCondLst>
                                            <p:cond delay="499"/>
                                          </p:stCondLst>
                                        </p:cTn>
                                        <p:tgtEl>
                                          <p:spTgt spid="12"/>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fade">
                                      <p:cBhvr>
                                        <p:cTn id="86" dur="500"/>
                                        <p:tgtEl>
                                          <p:spTgt spid="22"/>
                                        </p:tgtEl>
                                      </p:cBhvr>
                                    </p:animEffect>
                                  </p:childTnLst>
                                </p:cTn>
                              </p:par>
                            </p:childTnLst>
                          </p:cTn>
                        </p:par>
                      </p:childTnLst>
                    </p:cTn>
                  </p:par>
                  <p:par>
                    <p:cTn id="87" fill="hold">
                      <p:stCondLst>
                        <p:cond delay="indefinite"/>
                      </p:stCondLst>
                      <p:childTnLst>
                        <p:par>
                          <p:cTn id="88" fill="hold">
                            <p:stCondLst>
                              <p:cond delay="0"/>
                            </p:stCondLst>
                            <p:childTnLst>
                              <p:par>
                                <p:cTn id="89" presetID="35" presetClass="emph" presetSubtype="0" repeatCount="3000" fill="hold" nodeType="clickEffect">
                                  <p:stCondLst>
                                    <p:cond delay="0"/>
                                  </p:stCondLst>
                                  <p:childTnLst>
                                    <p:anim calcmode="discrete" valueType="str">
                                      <p:cBhvr>
                                        <p:cTn id="90" dur="500" fill="hold"/>
                                        <p:tgtEl>
                                          <p:spTgt spid="22"/>
                                        </p:tgtEl>
                                        <p:attrNameLst>
                                          <p:attrName>style.visibility</p:attrName>
                                        </p:attrNameLst>
                                      </p:cBhvr>
                                      <p:tavLst>
                                        <p:tav tm="0">
                                          <p:val>
                                            <p:strVal val="hidden"/>
                                          </p:val>
                                        </p:tav>
                                        <p:tav tm="50000">
                                          <p:val>
                                            <p:strVal val="visible"/>
                                          </p:val>
                                        </p:tav>
                                      </p:tavLst>
                                    </p:anim>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wipe(down)">
                                      <p:cBhvr>
                                        <p:cTn id="95" dur="580">
                                          <p:stCondLst>
                                            <p:cond delay="0"/>
                                          </p:stCondLst>
                                        </p:cTn>
                                        <p:tgtEl>
                                          <p:spTgt spid="28"/>
                                        </p:tgtEl>
                                      </p:cBhvr>
                                    </p:animEffect>
                                    <p:anim calcmode="lin" valueType="num">
                                      <p:cBhvr>
                                        <p:cTn id="96"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01" dur="26">
                                          <p:stCondLst>
                                            <p:cond delay="650"/>
                                          </p:stCondLst>
                                        </p:cTn>
                                        <p:tgtEl>
                                          <p:spTgt spid="28"/>
                                        </p:tgtEl>
                                      </p:cBhvr>
                                      <p:to x="100000" y="60000"/>
                                    </p:animScale>
                                    <p:animScale>
                                      <p:cBhvr>
                                        <p:cTn id="102" dur="166" decel="50000">
                                          <p:stCondLst>
                                            <p:cond delay="676"/>
                                          </p:stCondLst>
                                        </p:cTn>
                                        <p:tgtEl>
                                          <p:spTgt spid="28"/>
                                        </p:tgtEl>
                                      </p:cBhvr>
                                      <p:to x="100000" y="100000"/>
                                    </p:animScale>
                                    <p:animScale>
                                      <p:cBhvr>
                                        <p:cTn id="103" dur="26">
                                          <p:stCondLst>
                                            <p:cond delay="1312"/>
                                          </p:stCondLst>
                                        </p:cTn>
                                        <p:tgtEl>
                                          <p:spTgt spid="28"/>
                                        </p:tgtEl>
                                      </p:cBhvr>
                                      <p:to x="100000" y="80000"/>
                                    </p:animScale>
                                    <p:animScale>
                                      <p:cBhvr>
                                        <p:cTn id="104" dur="166" decel="50000">
                                          <p:stCondLst>
                                            <p:cond delay="1338"/>
                                          </p:stCondLst>
                                        </p:cTn>
                                        <p:tgtEl>
                                          <p:spTgt spid="28"/>
                                        </p:tgtEl>
                                      </p:cBhvr>
                                      <p:to x="100000" y="100000"/>
                                    </p:animScale>
                                    <p:animScale>
                                      <p:cBhvr>
                                        <p:cTn id="105" dur="26">
                                          <p:stCondLst>
                                            <p:cond delay="1642"/>
                                          </p:stCondLst>
                                        </p:cTn>
                                        <p:tgtEl>
                                          <p:spTgt spid="28"/>
                                        </p:tgtEl>
                                      </p:cBhvr>
                                      <p:to x="100000" y="90000"/>
                                    </p:animScale>
                                    <p:animScale>
                                      <p:cBhvr>
                                        <p:cTn id="106" dur="166" decel="50000">
                                          <p:stCondLst>
                                            <p:cond delay="1668"/>
                                          </p:stCondLst>
                                        </p:cTn>
                                        <p:tgtEl>
                                          <p:spTgt spid="28"/>
                                        </p:tgtEl>
                                      </p:cBhvr>
                                      <p:to x="100000" y="100000"/>
                                    </p:animScale>
                                    <p:animScale>
                                      <p:cBhvr>
                                        <p:cTn id="107" dur="26">
                                          <p:stCondLst>
                                            <p:cond delay="1808"/>
                                          </p:stCondLst>
                                        </p:cTn>
                                        <p:tgtEl>
                                          <p:spTgt spid="28"/>
                                        </p:tgtEl>
                                      </p:cBhvr>
                                      <p:to x="100000" y="95000"/>
                                    </p:animScale>
                                    <p:animScale>
                                      <p:cBhvr>
                                        <p:cTn id="108" dur="166" decel="50000">
                                          <p:stCondLst>
                                            <p:cond delay="1834"/>
                                          </p:stCondLst>
                                        </p:cTn>
                                        <p:tgtEl>
                                          <p:spTgt spid="28"/>
                                        </p:tgtEl>
                                      </p:cBhvr>
                                      <p:to x="100000" y="100000"/>
                                    </p:animScale>
                                  </p:childTnLst>
                                </p:cTn>
                              </p:par>
                            </p:childTnLst>
                          </p:cTn>
                        </p:par>
                      </p:childTnLst>
                    </p:cTn>
                  </p:par>
                  <p:par>
                    <p:cTn id="109" fill="hold">
                      <p:stCondLst>
                        <p:cond delay="indefinite"/>
                      </p:stCondLst>
                      <p:childTnLst>
                        <p:par>
                          <p:cTn id="110" fill="hold">
                            <p:stCondLst>
                              <p:cond delay="0"/>
                            </p:stCondLst>
                            <p:childTnLst>
                              <p:par>
                                <p:cTn id="111" presetID="22" presetClass="entr" presetSubtype="1" fill="hold" nodeType="clickEffect">
                                  <p:stCondLst>
                                    <p:cond delay="0"/>
                                  </p:stCondLst>
                                  <p:childTnLst>
                                    <p:set>
                                      <p:cBhvr>
                                        <p:cTn id="112" dur="1" fill="hold">
                                          <p:stCondLst>
                                            <p:cond delay="0"/>
                                          </p:stCondLst>
                                        </p:cTn>
                                        <p:tgtEl>
                                          <p:spTgt spid="25"/>
                                        </p:tgtEl>
                                        <p:attrNameLst>
                                          <p:attrName>style.visibility</p:attrName>
                                        </p:attrNameLst>
                                      </p:cBhvr>
                                      <p:to>
                                        <p:strVal val="visible"/>
                                      </p:to>
                                    </p:set>
                                    <p:animEffect transition="in" filter="wipe(up)">
                                      <p:cBhvr>
                                        <p:cTn id="113" dur="500"/>
                                        <p:tgtEl>
                                          <p:spTgt spid="25"/>
                                        </p:tgtEl>
                                      </p:cBhvr>
                                    </p:animEffect>
                                  </p:childTnLst>
                                </p:cTn>
                              </p:par>
                            </p:childTnLst>
                          </p:cTn>
                        </p:par>
                        <p:par>
                          <p:cTn id="114" fill="hold">
                            <p:stCondLst>
                              <p:cond delay="500"/>
                            </p:stCondLst>
                            <p:childTnLst>
                              <p:par>
                                <p:cTn id="115" presetID="10" presetClass="entr" presetSubtype="0"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fade">
                                      <p:cBhvr>
                                        <p:cTn id="117" dur="500"/>
                                        <p:tgtEl>
                                          <p:spTgt spid="30"/>
                                        </p:tgtEl>
                                      </p:cBhvr>
                                    </p:animEffect>
                                  </p:childTnLst>
                                </p:cTn>
                              </p:par>
                            </p:childTnLst>
                          </p:cTn>
                        </p:par>
                        <p:par>
                          <p:cTn id="118" fill="hold">
                            <p:stCondLst>
                              <p:cond delay="1000"/>
                            </p:stCondLst>
                            <p:childTnLst>
                              <p:par>
                                <p:cTn id="119" presetID="10" presetClass="exit" presetSubtype="0" fill="hold" nodeType="afterEffect">
                                  <p:stCondLst>
                                    <p:cond delay="0"/>
                                  </p:stCondLst>
                                  <p:childTnLst>
                                    <p:animEffect transition="out" filter="fade">
                                      <p:cBhvr>
                                        <p:cTn id="120" dur="500"/>
                                        <p:tgtEl>
                                          <p:spTgt spid="22"/>
                                        </p:tgtEl>
                                      </p:cBhvr>
                                    </p:animEffect>
                                    <p:set>
                                      <p:cBhvr>
                                        <p:cTn id="121" dur="1" fill="hold">
                                          <p:stCondLst>
                                            <p:cond delay="499"/>
                                          </p:stCondLst>
                                        </p:cTn>
                                        <p:tgtEl>
                                          <p:spTgt spid="22"/>
                                        </p:tgtEl>
                                        <p:attrNameLst>
                                          <p:attrName>style.visibility</p:attrName>
                                        </p:attrNameLst>
                                      </p:cBhvr>
                                      <p:to>
                                        <p:strVal val="hidden"/>
                                      </p:to>
                                    </p:se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3">
                                            <p:txEl>
                                              <p:pRg st="2" end="2"/>
                                            </p:txEl>
                                          </p:spTgt>
                                        </p:tgtEl>
                                        <p:attrNameLst>
                                          <p:attrName>style.visibility</p:attrName>
                                        </p:attrNameLst>
                                      </p:cBhvr>
                                      <p:to>
                                        <p:strVal val="visible"/>
                                      </p:to>
                                    </p:set>
                                    <p:animEffect transition="in" filter="fade">
                                      <p:cBhvr>
                                        <p:cTn id="126" dur="500"/>
                                        <p:tgtEl>
                                          <p:spTgt spid="3">
                                            <p:txEl>
                                              <p:pRg st="2" end="2"/>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nodeType="clickEffect">
                                  <p:stCondLst>
                                    <p:cond delay="0"/>
                                  </p:stCondLst>
                                  <p:childTnLst>
                                    <p:set>
                                      <p:cBhvr>
                                        <p:cTn id="130" dur="1" fill="hold">
                                          <p:stCondLst>
                                            <p:cond delay="0"/>
                                          </p:stCondLst>
                                        </p:cTn>
                                        <p:tgtEl>
                                          <p:spTgt spid="3">
                                            <p:txEl>
                                              <p:pRg st="3" end="3"/>
                                            </p:txEl>
                                          </p:spTgt>
                                        </p:tgtEl>
                                        <p:attrNameLst>
                                          <p:attrName>style.visibility</p:attrName>
                                        </p:attrNameLst>
                                      </p:cBhvr>
                                      <p:to>
                                        <p:strVal val="visible"/>
                                      </p:to>
                                    </p:set>
                                    <p:animEffect transition="in" filter="fade">
                                      <p:cBhvr>
                                        <p:cTn id="131" dur="500"/>
                                        <p:tgtEl>
                                          <p:spTgt spid="3">
                                            <p:txEl>
                                              <p:pRg st="3" end="3"/>
                                            </p:txEl>
                                          </p:spTgt>
                                        </p:tgtEl>
                                      </p:cBhvr>
                                    </p:animEffect>
                                  </p:childTnLst>
                                </p:cTn>
                              </p:par>
                              <p:par>
                                <p:cTn id="132" presetID="26" presetClass="entr" presetSubtype="0" fill="hold" grpId="0" nodeType="withEffect">
                                  <p:stCondLst>
                                    <p:cond delay="0"/>
                                  </p:stCondLst>
                                  <p:childTnLst>
                                    <p:set>
                                      <p:cBhvr>
                                        <p:cTn id="133" dur="1" fill="hold">
                                          <p:stCondLst>
                                            <p:cond delay="0"/>
                                          </p:stCondLst>
                                        </p:cTn>
                                        <p:tgtEl>
                                          <p:spTgt spid="35"/>
                                        </p:tgtEl>
                                        <p:attrNameLst>
                                          <p:attrName>style.visibility</p:attrName>
                                        </p:attrNameLst>
                                      </p:cBhvr>
                                      <p:to>
                                        <p:strVal val="visible"/>
                                      </p:to>
                                    </p:set>
                                    <p:animEffect transition="in" filter="wipe(down)">
                                      <p:cBhvr>
                                        <p:cTn id="134" dur="580">
                                          <p:stCondLst>
                                            <p:cond delay="0"/>
                                          </p:stCondLst>
                                        </p:cTn>
                                        <p:tgtEl>
                                          <p:spTgt spid="35"/>
                                        </p:tgtEl>
                                      </p:cBhvr>
                                    </p:animEffect>
                                    <p:anim calcmode="lin" valueType="num">
                                      <p:cBhvr>
                                        <p:cTn id="135"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136"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37"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38"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39"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40" dur="26">
                                          <p:stCondLst>
                                            <p:cond delay="650"/>
                                          </p:stCondLst>
                                        </p:cTn>
                                        <p:tgtEl>
                                          <p:spTgt spid="35"/>
                                        </p:tgtEl>
                                      </p:cBhvr>
                                      <p:to x="100000" y="60000"/>
                                    </p:animScale>
                                    <p:animScale>
                                      <p:cBhvr>
                                        <p:cTn id="141" dur="166" decel="50000">
                                          <p:stCondLst>
                                            <p:cond delay="676"/>
                                          </p:stCondLst>
                                        </p:cTn>
                                        <p:tgtEl>
                                          <p:spTgt spid="35"/>
                                        </p:tgtEl>
                                      </p:cBhvr>
                                      <p:to x="100000" y="100000"/>
                                    </p:animScale>
                                    <p:animScale>
                                      <p:cBhvr>
                                        <p:cTn id="142" dur="26">
                                          <p:stCondLst>
                                            <p:cond delay="1312"/>
                                          </p:stCondLst>
                                        </p:cTn>
                                        <p:tgtEl>
                                          <p:spTgt spid="35"/>
                                        </p:tgtEl>
                                      </p:cBhvr>
                                      <p:to x="100000" y="80000"/>
                                    </p:animScale>
                                    <p:animScale>
                                      <p:cBhvr>
                                        <p:cTn id="143" dur="166" decel="50000">
                                          <p:stCondLst>
                                            <p:cond delay="1338"/>
                                          </p:stCondLst>
                                        </p:cTn>
                                        <p:tgtEl>
                                          <p:spTgt spid="35"/>
                                        </p:tgtEl>
                                      </p:cBhvr>
                                      <p:to x="100000" y="100000"/>
                                    </p:animScale>
                                    <p:animScale>
                                      <p:cBhvr>
                                        <p:cTn id="144" dur="26">
                                          <p:stCondLst>
                                            <p:cond delay="1642"/>
                                          </p:stCondLst>
                                        </p:cTn>
                                        <p:tgtEl>
                                          <p:spTgt spid="35"/>
                                        </p:tgtEl>
                                      </p:cBhvr>
                                      <p:to x="100000" y="90000"/>
                                    </p:animScale>
                                    <p:animScale>
                                      <p:cBhvr>
                                        <p:cTn id="145" dur="166" decel="50000">
                                          <p:stCondLst>
                                            <p:cond delay="1668"/>
                                          </p:stCondLst>
                                        </p:cTn>
                                        <p:tgtEl>
                                          <p:spTgt spid="35"/>
                                        </p:tgtEl>
                                      </p:cBhvr>
                                      <p:to x="100000" y="100000"/>
                                    </p:animScale>
                                    <p:animScale>
                                      <p:cBhvr>
                                        <p:cTn id="146" dur="26">
                                          <p:stCondLst>
                                            <p:cond delay="1808"/>
                                          </p:stCondLst>
                                        </p:cTn>
                                        <p:tgtEl>
                                          <p:spTgt spid="35"/>
                                        </p:tgtEl>
                                      </p:cBhvr>
                                      <p:to x="100000" y="95000"/>
                                    </p:animScale>
                                    <p:animScale>
                                      <p:cBhvr>
                                        <p:cTn id="147" dur="166" decel="50000">
                                          <p:stCondLst>
                                            <p:cond delay="1834"/>
                                          </p:stCondLst>
                                        </p:cTn>
                                        <p:tgtEl>
                                          <p:spTgt spid="35"/>
                                        </p:tgtEl>
                                      </p:cBhvr>
                                      <p:to x="100000" y="100000"/>
                                    </p:animScale>
                                  </p:childTnLst>
                                </p:cTn>
                              </p:par>
                            </p:childTnLst>
                          </p:cTn>
                        </p:par>
                        <p:par>
                          <p:cTn id="148" fill="hold">
                            <p:stCondLst>
                              <p:cond delay="2000"/>
                            </p:stCondLst>
                            <p:childTnLst>
                              <p:par>
                                <p:cTn id="149" presetID="10" presetClass="entr" presetSubtype="0" fill="hold" grpId="0" nodeType="afterEffect">
                                  <p:stCondLst>
                                    <p:cond delay="0"/>
                                  </p:stCondLst>
                                  <p:childTnLst>
                                    <p:set>
                                      <p:cBhvr>
                                        <p:cTn id="150" dur="1" fill="hold">
                                          <p:stCondLst>
                                            <p:cond delay="0"/>
                                          </p:stCondLst>
                                        </p:cTn>
                                        <p:tgtEl>
                                          <p:spTgt spid="51"/>
                                        </p:tgtEl>
                                        <p:attrNameLst>
                                          <p:attrName>style.visibility</p:attrName>
                                        </p:attrNameLst>
                                      </p:cBhvr>
                                      <p:to>
                                        <p:strVal val="visible"/>
                                      </p:to>
                                    </p:set>
                                    <p:animEffect transition="in" filter="fade">
                                      <p:cBhvr>
                                        <p:cTn id="151" dur="500"/>
                                        <p:tgtEl>
                                          <p:spTgt spid="51"/>
                                        </p:tgtEl>
                                      </p:cBhvr>
                                    </p:animEffect>
                                  </p:childTnLst>
                                </p:cTn>
                              </p:par>
                            </p:childTnLst>
                          </p:cTn>
                        </p:par>
                        <p:par>
                          <p:cTn id="152" fill="hold">
                            <p:stCondLst>
                              <p:cond delay="2500"/>
                            </p:stCondLst>
                            <p:childTnLst>
                              <p:par>
                                <p:cTn id="153" presetID="22" presetClass="entr" presetSubtype="8" fill="hold" grpId="0" nodeType="afterEffect">
                                  <p:stCondLst>
                                    <p:cond delay="0"/>
                                  </p:stCondLst>
                                  <p:childTnLst>
                                    <p:set>
                                      <p:cBhvr>
                                        <p:cTn id="154" dur="1" fill="hold">
                                          <p:stCondLst>
                                            <p:cond delay="0"/>
                                          </p:stCondLst>
                                        </p:cTn>
                                        <p:tgtEl>
                                          <p:spTgt spid="52"/>
                                        </p:tgtEl>
                                        <p:attrNameLst>
                                          <p:attrName>style.visibility</p:attrName>
                                        </p:attrNameLst>
                                      </p:cBhvr>
                                      <p:to>
                                        <p:strVal val="visible"/>
                                      </p:to>
                                    </p:set>
                                    <p:animEffect transition="in" filter="wipe(left)">
                                      <p:cBhvr>
                                        <p:cTn id="155" dur="1250"/>
                                        <p:tgtEl>
                                          <p:spTgt spid="52"/>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4" fill="hold" grpId="0" nodeType="clickEffect">
                                  <p:stCondLst>
                                    <p:cond delay="0"/>
                                  </p:stCondLst>
                                  <p:childTnLst>
                                    <p:set>
                                      <p:cBhvr>
                                        <p:cTn id="159" dur="1" fill="hold">
                                          <p:stCondLst>
                                            <p:cond delay="0"/>
                                          </p:stCondLst>
                                        </p:cTn>
                                        <p:tgtEl>
                                          <p:spTgt spid="36"/>
                                        </p:tgtEl>
                                        <p:attrNameLst>
                                          <p:attrName>style.visibility</p:attrName>
                                        </p:attrNameLst>
                                      </p:cBhvr>
                                      <p:to>
                                        <p:strVal val="visible"/>
                                      </p:to>
                                    </p:set>
                                    <p:animEffect transition="in" filter="wipe(down)">
                                      <p:cBhvr>
                                        <p:cTn id="160" dur="1250"/>
                                        <p:tgtEl>
                                          <p:spTgt spid="36"/>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nodeType="clickEffect">
                                  <p:stCondLst>
                                    <p:cond delay="0"/>
                                  </p:stCondLst>
                                  <p:childTnLst>
                                    <p:set>
                                      <p:cBhvr>
                                        <p:cTn id="164" dur="1" fill="hold">
                                          <p:stCondLst>
                                            <p:cond delay="0"/>
                                          </p:stCondLst>
                                        </p:cTn>
                                        <p:tgtEl>
                                          <p:spTgt spid="3">
                                            <p:txEl>
                                              <p:pRg st="4" end="4"/>
                                            </p:txEl>
                                          </p:spTgt>
                                        </p:tgtEl>
                                        <p:attrNameLst>
                                          <p:attrName>style.visibility</p:attrName>
                                        </p:attrNameLst>
                                      </p:cBhvr>
                                      <p:to>
                                        <p:strVal val="visible"/>
                                      </p:to>
                                    </p:set>
                                    <p:animEffect transition="in" filter="fade">
                                      <p:cBhvr>
                                        <p:cTn id="165" dur="500"/>
                                        <p:tgtEl>
                                          <p:spTgt spid="3">
                                            <p:txEl>
                                              <p:pRg st="4" end="4"/>
                                            </p:txEl>
                                          </p:spTgt>
                                        </p:tgtEl>
                                      </p:cBhvr>
                                    </p:animEffect>
                                  </p:childTnLst>
                                </p:cTn>
                              </p:par>
                            </p:childTnLst>
                          </p:cTn>
                        </p:par>
                      </p:childTnLst>
                    </p:cTn>
                  </p:par>
                  <p:par>
                    <p:cTn id="166" fill="hold">
                      <p:stCondLst>
                        <p:cond delay="indefinite"/>
                      </p:stCondLst>
                      <p:childTnLst>
                        <p:par>
                          <p:cTn id="167" fill="hold">
                            <p:stCondLst>
                              <p:cond delay="0"/>
                            </p:stCondLst>
                            <p:childTnLst>
                              <p:par>
                                <p:cTn id="168" presetID="10" presetClass="exit" presetSubtype="0" fill="hold" nodeType="clickEffect">
                                  <p:stCondLst>
                                    <p:cond delay="0"/>
                                  </p:stCondLst>
                                  <p:childTnLst>
                                    <p:animEffect transition="out" filter="fade">
                                      <p:cBhvr>
                                        <p:cTn id="169" dur="500"/>
                                        <p:tgtEl>
                                          <p:spTgt spid="16"/>
                                        </p:tgtEl>
                                      </p:cBhvr>
                                    </p:animEffect>
                                    <p:set>
                                      <p:cBhvr>
                                        <p:cTn id="170" dur="1" fill="hold">
                                          <p:stCondLst>
                                            <p:cond delay="499"/>
                                          </p:stCondLst>
                                        </p:cTn>
                                        <p:tgtEl>
                                          <p:spTgt spid="16"/>
                                        </p:tgtEl>
                                        <p:attrNameLst>
                                          <p:attrName>style.visibility</p:attrName>
                                        </p:attrNameLst>
                                      </p:cBhvr>
                                      <p:to>
                                        <p:strVal val="hidden"/>
                                      </p:to>
                                    </p:set>
                                  </p:childTnLst>
                                </p:cTn>
                              </p:par>
                              <p:par>
                                <p:cTn id="171" presetID="10" presetClass="exit" presetSubtype="0" fill="hold" nodeType="withEffect">
                                  <p:stCondLst>
                                    <p:cond delay="0"/>
                                  </p:stCondLst>
                                  <p:childTnLst>
                                    <p:animEffect transition="out" filter="fade">
                                      <p:cBhvr>
                                        <p:cTn id="172" dur="500"/>
                                        <p:tgtEl>
                                          <p:spTgt spid="20"/>
                                        </p:tgtEl>
                                      </p:cBhvr>
                                    </p:animEffect>
                                    <p:set>
                                      <p:cBhvr>
                                        <p:cTn id="173" dur="1" fill="hold">
                                          <p:stCondLst>
                                            <p:cond delay="499"/>
                                          </p:stCondLst>
                                        </p:cTn>
                                        <p:tgtEl>
                                          <p:spTgt spid="20"/>
                                        </p:tgtEl>
                                        <p:attrNameLst>
                                          <p:attrName>style.visibility</p:attrName>
                                        </p:attrNameLst>
                                      </p:cBhvr>
                                      <p:to>
                                        <p:strVal val="hidden"/>
                                      </p:to>
                                    </p:set>
                                  </p:childTnLst>
                                </p:cTn>
                              </p:par>
                              <p:par>
                                <p:cTn id="174" presetID="10" presetClass="exit" presetSubtype="0" fill="hold" nodeType="withEffect">
                                  <p:stCondLst>
                                    <p:cond delay="0"/>
                                  </p:stCondLst>
                                  <p:childTnLst>
                                    <p:animEffect transition="out" filter="fade">
                                      <p:cBhvr>
                                        <p:cTn id="175" dur="500"/>
                                        <p:tgtEl>
                                          <p:spTgt spid="25"/>
                                        </p:tgtEl>
                                      </p:cBhvr>
                                    </p:animEffect>
                                    <p:set>
                                      <p:cBhvr>
                                        <p:cTn id="176" dur="1" fill="hold">
                                          <p:stCondLst>
                                            <p:cond delay="499"/>
                                          </p:stCondLst>
                                        </p:cTn>
                                        <p:tgtEl>
                                          <p:spTgt spid="25"/>
                                        </p:tgtEl>
                                        <p:attrNameLst>
                                          <p:attrName>style.visibility</p:attrName>
                                        </p:attrNameLst>
                                      </p:cBhvr>
                                      <p:to>
                                        <p:strVal val="hidden"/>
                                      </p:to>
                                    </p:set>
                                  </p:childTnLst>
                                </p:cTn>
                              </p:par>
                              <p:par>
                                <p:cTn id="177" presetID="1" presetClass="entr" presetSubtype="0" fill="hold" nodeType="withEffect">
                                  <p:stCondLst>
                                    <p:cond delay="0"/>
                                  </p:stCondLst>
                                  <p:childTnLst>
                                    <p:set>
                                      <p:cBhvr>
                                        <p:cTn id="178" dur="1" fill="hold">
                                          <p:stCondLst>
                                            <p:cond delay="0"/>
                                          </p:stCondLst>
                                        </p:cTn>
                                        <p:tgtEl>
                                          <p:spTgt spid="37"/>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38"/>
                                        </p:tgtEl>
                                        <p:attrNameLst>
                                          <p:attrName>style.visibility</p:attrName>
                                        </p:attrNameLst>
                                      </p:cBhvr>
                                      <p:to>
                                        <p:strVal val="visible"/>
                                      </p:to>
                                    </p:set>
                                  </p:childTnLst>
                                </p:cTn>
                              </p:par>
                              <p:par>
                                <p:cTn id="181" presetID="1" presetClass="entr" presetSubtype="0" fill="hold" nodeType="withEffect">
                                  <p:stCondLst>
                                    <p:cond delay="0"/>
                                  </p:stCondLst>
                                  <p:childTnLst>
                                    <p:set>
                                      <p:cBhvr>
                                        <p:cTn id="182" dur="1" fill="hold">
                                          <p:stCondLst>
                                            <p:cond delay="0"/>
                                          </p:stCondLst>
                                        </p:cTn>
                                        <p:tgtEl>
                                          <p:spTgt spid="39"/>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nodeType="clickEffect">
                                  <p:stCondLst>
                                    <p:cond delay="0"/>
                                  </p:stCondLst>
                                  <p:childTnLst>
                                    <p:set>
                                      <p:cBhvr>
                                        <p:cTn id="186" dur="1" fill="hold">
                                          <p:stCondLst>
                                            <p:cond delay="0"/>
                                          </p:stCondLst>
                                        </p:cTn>
                                        <p:tgtEl>
                                          <p:spTgt spid="43"/>
                                        </p:tgtEl>
                                        <p:attrNameLst>
                                          <p:attrName>style.visibility</p:attrName>
                                        </p:attrNameLst>
                                      </p:cBhvr>
                                      <p:to>
                                        <p:strVal val="visible"/>
                                      </p:to>
                                    </p:set>
                                    <p:animEffect transition="in" filter="fade">
                                      <p:cBhvr>
                                        <p:cTn id="187" dur="500"/>
                                        <p:tgtEl>
                                          <p:spTgt spid="43"/>
                                        </p:tgtEl>
                                      </p:cBhvr>
                                    </p:animEffec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nodeType="clickEffect">
                                  <p:stCondLst>
                                    <p:cond delay="0"/>
                                  </p:stCondLst>
                                  <p:childTnLst>
                                    <p:set>
                                      <p:cBhvr>
                                        <p:cTn id="191" dur="1" fill="hold">
                                          <p:stCondLst>
                                            <p:cond delay="0"/>
                                          </p:stCondLst>
                                        </p:cTn>
                                        <p:tgtEl>
                                          <p:spTgt spid="46"/>
                                        </p:tgtEl>
                                        <p:attrNameLst>
                                          <p:attrName>style.visibility</p:attrName>
                                        </p:attrNameLst>
                                      </p:cBhvr>
                                      <p:to>
                                        <p:strVal val="visible"/>
                                      </p:to>
                                    </p:set>
                                    <p:animEffect transition="in" filter="fade">
                                      <p:cBhvr>
                                        <p:cTn id="192" dur="500"/>
                                        <p:tgtEl>
                                          <p:spTgt spid="46"/>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nodeType="clickEffect">
                                  <p:stCondLst>
                                    <p:cond delay="0"/>
                                  </p:stCondLst>
                                  <p:childTnLst>
                                    <p:set>
                                      <p:cBhvr>
                                        <p:cTn id="196" dur="1" fill="hold">
                                          <p:stCondLst>
                                            <p:cond delay="0"/>
                                          </p:stCondLst>
                                        </p:cTn>
                                        <p:tgtEl>
                                          <p:spTgt spid="48"/>
                                        </p:tgtEl>
                                        <p:attrNameLst>
                                          <p:attrName>style.visibility</p:attrName>
                                        </p:attrNameLst>
                                      </p:cBhvr>
                                      <p:to>
                                        <p:strVal val="visible"/>
                                      </p:to>
                                    </p:set>
                                    <p:animEffect transition="in" filter="fade">
                                      <p:cBhvr>
                                        <p:cTn id="19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26" grpId="0" animBg="1"/>
      <p:bldP spid="27" grpId="0" animBg="1"/>
      <p:bldP spid="28" grpId="0" animBg="1"/>
      <p:bldP spid="35" grpId="0" animBg="1"/>
      <p:bldP spid="36" grpId="0" animBg="1"/>
      <p:bldP spid="51" grpId="0"/>
      <p:bldP spid="5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361" y="249865"/>
            <a:ext cx="11046439" cy="656851"/>
          </a:xfrm>
        </p:spPr>
        <p:txBody>
          <a:bodyPr>
            <a:normAutofit fontScale="90000"/>
          </a:bodyPr>
          <a:lstStyle/>
          <a:p>
            <a:r>
              <a:rPr lang="en-CA" dirty="0"/>
              <a:t>III) Medians of all three sides </a:t>
            </a:r>
          </a:p>
        </p:txBody>
      </p:sp>
      <p:sp>
        <p:nvSpPr>
          <p:cNvPr id="3" name="Content Placeholder 2"/>
          <p:cNvSpPr>
            <a:spLocks noGrp="1"/>
          </p:cNvSpPr>
          <p:nvPr>
            <p:ph idx="1"/>
          </p:nvPr>
        </p:nvSpPr>
        <p:spPr>
          <a:xfrm>
            <a:off x="307362" y="1013988"/>
            <a:ext cx="7149841" cy="5558828"/>
          </a:xfrm>
        </p:spPr>
        <p:txBody>
          <a:bodyPr/>
          <a:lstStyle/>
          <a:p>
            <a:r>
              <a:rPr lang="en-CA" dirty="0"/>
              <a:t>A median is a line that connects a vertex to the midpoint of the opposite side</a:t>
            </a:r>
          </a:p>
          <a:p>
            <a:r>
              <a:rPr lang="en-CA" dirty="0"/>
              <a:t>What happens when you draw the median of all three sides?</a:t>
            </a:r>
          </a:p>
          <a:p>
            <a:r>
              <a:rPr lang="en-CA" dirty="0"/>
              <a:t>The intersection of all three medians is called the “centroid”</a:t>
            </a:r>
          </a:p>
          <a:p>
            <a:r>
              <a:rPr lang="en-CA" dirty="0"/>
              <a:t>The centroid is the center of gravity of this circle</a:t>
            </a:r>
          </a:p>
          <a:p>
            <a:r>
              <a:rPr lang="en-CA" dirty="0"/>
              <a:t>The distance of the centroid of any side </a:t>
            </a:r>
            <a:br>
              <a:rPr lang="en-CA" dirty="0"/>
            </a:br>
            <a:r>
              <a:rPr lang="en-CA" dirty="0"/>
              <a:t>is half the distance from the opposite vertex</a:t>
            </a:r>
          </a:p>
        </p:txBody>
      </p:sp>
      <p:sp>
        <p:nvSpPr>
          <p:cNvPr id="4" name="Isosceles Triangle 3"/>
          <p:cNvSpPr/>
          <p:nvPr/>
        </p:nvSpPr>
        <p:spPr>
          <a:xfrm rot="874327">
            <a:off x="7126670" y="1049236"/>
            <a:ext cx="4123848" cy="4519721"/>
          </a:xfrm>
          <a:prstGeom prst="triangle">
            <a:avLst>
              <a:gd name="adj" fmla="val 66596"/>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5" name="Straight Connector 4"/>
          <p:cNvCxnSpPr>
            <a:endCxn id="4" idx="0"/>
          </p:cNvCxnSpPr>
          <p:nvPr/>
        </p:nvCxnSpPr>
        <p:spPr>
          <a:xfrm flipV="1">
            <a:off x="8618899" y="1294124"/>
            <a:ext cx="1800650" cy="4192276"/>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endCxn id="4" idx="5"/>
          </p:cNvCxnSpPr>
          <p:nvPr/>
        </p:nvCxnSpPr>
        <p:spPr>
          <a:xfrm flipV="1">
            <a:off x="6624421" y="3654582"/>
            <a:ext cx="3893160" cy="1288610"/>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1"/>
            <a:endCxn id="4" idx="4"/>
          </p:cNvCxnSpPr>
          <p:nvPr/>
        </p:nvCxnSpPr>
        <p:spPr>
          <a:xfrm>
            <a:off x="8521985" y="3135805"/>
            <a:ext cx="2093627" cy="2879233"/>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9185853" y="4057979"/>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7" name="Straight Connector 16"/>
          <p:cNvCxnSpPr/>
          <p:nvPr/>
        </p:nvCxnSpPr>
        <p:spPr>
          <a:xfrm flipH="1">
            <a:off x="7748337" y="5171173"/>
            <a:ext cx="60158" cy="16844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9568798" y="5650020"/>
            <a:ext cx="60158" cy="16844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10466192" y="4882515"/>
            <a:ext cx="220858" cy="2678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10456168" y="4796790"/>
            <a:ext cx="220858" cy="2678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0394754" y="2988632"/>
            <a:ext cx="220858" cy="2678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10384730" y="2902907"/>
            <a:ext cx="220858" cy="2678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9185853" y="2363511"/>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9241067" y="2306762"/>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9296281" y="2250013"/>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7693123" y="3843285"/>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7748337" y="3786536"/>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7803551" y="3729787"/>
            <a:ext cx="110429" cy="11349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446608" y="5357632"/>
            <a:ext cx="1694483" cy="584775"/>
          </a:xfrm>
          <a:prstGeom prst="rect">
            <a:avLst/>
          </a:prstGeom>
          <a:noFill/>
        </p:spPr>
        <p:txBody>
          <a:bodyPr wrap="square" rtlCol="0">
            <a:spAutoFit/>
          </a:bodyPr>
          <a:lstStyle/>
          <a:p>
            <a:r>
              <a:rPr lang="en-CA" sz="3200" dirty="0">
                <a:solidFill>
                  <a:srgbClr val="FF0000"/>
                </a:solidFill>
              </a:rPr>
              <a:t>Centroid</a:t>
            </a:r>
          </a:p>
        </p:txBody>
      </p:sp>
      <p:sp>
        <p:nvSpPr>
          <p:cNvPr id="37" name="Freeform 36"/>
          <p:cNvSpPr/>
          <p:nvPr/>
        </p:nvSpPr>
        <p:spPr>
          <a:xfrm>
            <a:off x="6417203" y="3627286"/>
            <a:ext cx="2770361" cy="2848972"/>
          </a:xfrm>
          <a:custGeom>
            <a:avLst/>
            <a:gdLst>
              <a:gd name="connsiteX0" fmla="*/ 0 w 2770361"/>
              <a:gd name="connsiteY0" fmla="*/ 1884864 h 2425459"/>
              <a:gd name="connsiteX1" fmla="*/ 932507 w 2770361"/>
              <a:gd name="connsiteY1" fmla="*/ 2319431 h 2425459"/>
              <a:gd name="connsiteX2" fmla="*/ 1901228 w 2770361"/>
              <a:gd name="connsiteY2" fmla="*/ 137546 h 2425459"/>
              <a:gd name="connsiteX3" fmla="*/ 2770361 w 2770361"/>
              <a:gd name="connsiteY3" fmla="*/ 409150 h 2425459"/>
            </a:gdLst>
            <a:ahLst/>
            <a:cxnLst>
              <a:cxn ang="0">
                <a:pos x="connsiteX0" y="connsiteY0"/>
              </a:cxn>
              <a:cxn ang="0">
                <a:pos x="connsiteX1" y="connsiteY1"/>
              </a:cxn>
              <a:cxn ang="0">
                <a:pos x="connsiteX2" y="connsiteY2"/>
              </a:cxn>
              <a:cxn ang="0">
                <a:pos x="connsiteX3" y="connsiteY3"/>
              </a:cxn>
            </a:cxnLst>
            <a:rect l="l" t="t" r="r" b="b"/>
            <a:pathLst>
              <a:path w="2770361" h="2425459">
                <a:moveTo>
                  <a:pt x="0" y="1884864"/>
                </a:moveTo>
                <a:cubicBezTo>
                  <a:pt x="307818" y="2247757"/>
                  <a:pt x="615636" y="2610651"/>
                  <a:pt x="932507" y="2319431"/>
                </a:cubicBezTo>
                <a:cubicBezTo>
                  <a:pt x="1249378" y="2028211"/>
                  <a:pt x="1594919" y="455926"/>
                  <a:pt x="1901228" y="137546"/>
                </a:cubicBezTo>
                <a:cubicBezTo>
                  <a:pt x="2207537" y="-180834"/>
                  <a:pt x="2488949" y="114158"/>
                  <a:pt x="2770361" y="409150"/>
                </a:cubicBezTo>
              </a:path>
            </a:pathLst>
          </a:custGeom>
          <a:noFill/>
          <a:ln w="31750">
            <a:solidFill>
              <a:srgbClr val="7030A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38" name="Object 37"/>
          <p:cNvGraphicFramePr>
            <a:graphicFrameLocks noChangeAspect="1"/>
          </p:cNvGraphicFramePr>
          <p:nvPr>
            <p:extLst>
              <p:ext uri="{D42A27DB-BD31-4B8C-83A1-F6EECF244321}">
                <p14:modId xmlns:p14="http://schemas.microsoft.com/office/powerpoint/2010/main" val="477445748"/>
              </p:ext>
            </p:extLst>
          </p:nvPr>
        </p:nvGraphicFramePr>
        <p:xfrm>
          <a:off x="8797605" y="4706097"/>
          <a:ext cx="387051" cy="425756"/>
        </p:xfrm>
        <a:graphic>
          <a:graphicData uri="http://schemas.openxmlformats.org/presentationml/2006/ole">
            <mc:AlternateContent xmlns:mc="http://schemas.openxmlformats.org/markup-compatibility/2006">
              <mc:Choice xmlns:v="urn:schemas-microsoft-com:vml" Requires="v">
                <p:oleObj spid="_x0000_s2050" name="Equation" r:id="rId4" imgW="126720" imgH="139680" progId="Equation.DSMT4">
                  <p:embed/>
                </p:oleObj>
              </mc:Choice>
              <mc:Fallback>
                <p:oleObj name="Equation" r:id="rId4" imgW="126720" imgH="139680" progId="Equation.DSMT4">
                  <p:embed/>
                  <p:pic>
                    <p:nvPicPr>
                      <p:cNvPr id="38" name="Object 37"/>
                      <p:cNvPicPr/>
                      <p:nvPr/>
                    </p:nvPicPr>
                    <p:blipFill>
                      <a:blip r:embed="rId5"/>
                      <a:stretch>
                        <a:fillRect/>
                      </a:stretch>
                    </p:blipFill>
                    <p:spPr>
                      <a:xfrm>
                        <a:off x="8797605" y="4706097"/>
                        <a:ext cx="387051" cy="425756"/>
                      </a:xfrm>
                      <a:prstGeom prst="rect">
                        <a:avLst/>
                      </a:prstGeom>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4078980702"/>
              </p:ext>
            </p:extLst>
          </p:nvPr>
        </p:nvGraphicFramePr>
        <p:xfrm>
          <a:off x="9455806" y="2683139"/>
          <a:ext cx="513941" cy="449369"/>
        </p:xfrm>
        <a:graphic>
          <a:graphicData uri="http://schemas.openxmlformats.org/presentationml/2006/ole">
            <mc:AlternateContent xmlns:mc="http://schemas.openxmlformats.org/markup-compatibility/2006">
              <mc:Choice xmlns:v="urn:schemas-microsoft-com:vml" Requires="v">
                <p:oleObj spid="_x0000_s2051" name="Equation" r:id="rId6" imgW="203040" imgH="177480" progId="Equation.DSMT4">
                  <p:embed/>
                </p:oleObj>
              </mc:Choice>
              <mc:Fallback>
                <p:oleObj name="Equation" r:id="rId6" imgW="203040" imgH="177480" progId="Equation.DSMT4">
                  <p:embed/>
                  <p:pic>
                    <p:nvPicPr>
                      <p:cNvPr id="39" name="Object 38"/>
                      <p:cNvPicPr/>
                      <p:nvPr/>
                    </p:nvPicPr>
                    <p:blipFill>
                      <a:blip r:embed="rId7"/>
                      <a:stretch>
                        <a:fillRect/>
                      </a:stretch>
                    </p:blipFill>
                    <p:spPr>
                      <a:xfrm>
                        <a:off x="9455806" y="2683139"/>
                        <a:ext cx="513941" cy="449369"/>
                      </a:xfrm>
                      <a:prstGeom prst="rect">
                        <a:avLst/>
                      </a:prstGeom>
                    </p:spPr>
                  </p:pic>
                </p:oleObj>
              </mc:Fallback>
            </mc:AlternateContent>
          </a:graphicData>
        </a:graphic>
      </p:graphicFrame>
      <p:graphicFrame>
        <p:nvGraphicFramePr>
          <p:cNvPr id="42" name="Object 41"/>
          <p:cNvGraphicFramePr>
            <a:graphicFrameLocks noChangeAspect="1"/>
          </p:cNvGraphicFramePr>
          <p:nvPr>
            <p:extLst>
              <p:ext uri="{D42A27DB-BD31-4B8C-83A1-F6EECF244321}">
                <p14:modId xmlns:p14="http://schemas.microsoft.com/office/powerpoint/2010/main" val="4233640230"/>
              </p:ext>
            </p:extLst>
          </p:nvPr>
        </p:nvGraphicFramePr>
        <p:xfrm>
          <a:off x="9809701" y="3528963"/>
          <a:ext cx="427037" cy="501650"/>
        </p:xfrm>
        <a:graphic>
          <a:graphicData uri="http://schemas.openxmlformats.org/presentationml/2006/ole">
            <mc:AlternateContent xmlns:mc="http://schemas.openxmlformats.org/markup-compatibility/2006">
              <mc:Choice xmlns:v="urn:schemas-microsoft-com:vml" Requires="v">
                <p:oleObj spid="_x0000_s2052" name="Equation" r:id="rId8" imgW="139680" imgH="164880" progId="Equation.DSMT4">
                  <p:embed/>
                </p:oleObj>
              </mc:Choice>
              <mc:Fallback>
                <p:oleObj name="Equation" r:id="rId8" imgW="139680" imgH="164880" progId="Equation.DSMT4">
                  <p:embed/>
                  <p:pic>
                    <p:nvPicPr>
                      <p:cNvPr id="42" name="Object 41"/>
                      <p:cNvPicPr/>
                      <p:nvPr/>
                    </p:nvPicPr>
                    <p:blipFill>
                      <a:blip r:embed="rId9"/>
                      <a:stretch>
                        <a:fillRect/>
                      </a:stretch>
                    </p:blipFill>
                    <p:spPr>
                      <a:xfrm>
                        <a:off x="9809701" y="3528963"/>
                        <a:ext cx="427037" cy="501650"/>
                      </a:xfrm>
                      <a:prstGeom prst="rect">
                        <a:avLst/>
                      </a:prstGeom>
                    </p:spPr>
                  </p:pic>
                </p:oleObj>
              </mc:Fallback>
            </mc:AlternateContent>
          </a:graphicData>
        </a:graphic>
      </p:graphicFrame>
      <p:graphicFrame>
        <p:nvGraphicFramePr>
          <p:cNvPr id="43" name="Object 42"/>
          <p:cNvGraphicFramePr>
            <a:graphicFrameLocks noChangeAspect="1"/>
          </p:cNvGraphicFramePr>
          <p:nvPr>
            <p:extLst>
              <p:ext uri="{D42A27DB-BD31-4B8C-83A1-F6EECF244321}">
                <p14:modId xmlns:p14="http://schemas.microsoft.com/office/powerpoint/2010/main" val="2319537112"/>
              </p:ext>
            </p:extLst>
          </p:nvPr>
        </p:nvGraphicFramePr>
        <p:xfrm>
          <a:off x="8011385" y="4216124"/>
          <a:ext cx="546100" cy="514350"/>
        </p:xfrm>
        <a:graphic>
          <a:graphicData uri="http://schemas.openxmlformats.org/presentationml/2006/ole">
            <mc:AlternateContent xmlns:mc="http://schemas.openxmlformats.org/markup-compatibility/2006">
              <mc:Choice xmlns:v="urn:schemas-microsoft-com:vml" Requires="v">
                <p:oleObj spid="_x0000_s2053" name="Equation" r:id="rId10" imgW="215640" imgH="203040" progId="Equation.DSMT4">
                  <p:embed/>
                </p:oleObj>
              </mc:Choice>
              <mc:Fallback>
                <p:oleObj name="Equation" r:id="rId10" imgW="215640" imgH="203040" progId="Equation.DSMT4">
                  <p:embed/>
                  <p:pic>
                    <p:nvPicPr>
                      <p:cNvPr id="43" name="Object 42"/>
                      <p:cNvPicPr/>
                      <p:nvPr/>
                    </p:nvPicPr>
                    <p:blipFill>
                      <a:blip r:embed="rId11"/>
                      <a:stretch>
                        <a:fillRect/>
                      </a:stretch>
                    </p:blipFill>
                    <p:spPr>
                      <a:xfrm>
                        <a:off x="8011385" y="4216124"/>
                        <a:ext cx="546100" cy="514350"/>
                      </a:xfrm>
                      <a:prstGeom prst="rect">
                        <a:avLst/>
                      </a:prstGeom>
                    </p:spPr>
                  </p:pic>
                </p:oleObj>
              </mc:Fallback>
            </mc:AlternateContent>
          </a:graphicData>
        </a:graphic>
      </p:graphicFrame>
      <p:graphicFrame>
        <p:nvGraphicFramePr>
          <p:cNvPr id="44" name="Object 43"/>
          <p:cNvGraphicFramePr>
            <a:graphicFrameLocks noChangeAspect="1"/>
          </p:cNvGraphicFramePr>
          <p:nvPr>
            <p:extLst>
              <p:ext uri="{D42A27DB-BD31-4B8C-83A1-F6EECF244321}">
                <p14:modId xmlns:p14="http://schemas.microsoft.com/office/powerpoint/2010/main" val="2772653593"/>
              </p:ext>
            </p:extLst>
          </p:nvPr>
        </p:nvGraphicFramePr>
        <p:xfrm>
          <a:off x="8775868" y="3256372"/>
          <a:ext cx="388937" cy="385763"/>
        </p:xfrm>
        <a:graphic>
          <a:graphicData uri="http://schemas.openxmlformats.org/presentationml/2006/ole">
            <mc:AlternateContent xmlns:mc="http://schemas.openxmlformats.org/markup-compatibility/2006">
              <mc:Choice xmlns:v="urn:schemas-microsoft-com:vml" Requires="v">
                <p:oleObj spid="_x0000_s2054" name="Equation" r:id="rId12" imgW="126720" imgH="126720" progId="Equation.DSMT4">
                  <p:embed/>
                </p:oleObj>
              </mc:Choice>
              <mc:Fallback>
                <p:oleObj name="Equation" r:id="rId12" imgW="126720" imgH="126720" progId="Equation.DSMT4">
                  <p:embed/>
                  <p:pic>
                    <p:nvPicPr>
                      <p:cNvPr id="44" name="Object 43"/>
                      <p:cNvPicPr/>
                      <p:nvPr/>
                    </p:nvPicPr>
                    <p:blipFill>
                      <a:blip r:embed="rId13"/>
                      <a:stretch>
                        <a:fillRect/>
                      </a:stretch>
                    </p:blipFill>
                    <p:spPr>
                      <a:xfrm>
                        <a:off x="8775868" y="3256372"/>
                        <a:ext cx="388937" cy="385763"/>
                      </a:xfrm>
                      <a:prstGeom prst="rect">
                        <a:avLst/>
                      </a:prstGeom>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3268099348"/>
              </p:ext>
            </p:extLst>
          </p:nvPr>
        </p:nvGraphicFramePr>
        <p:xfrm>
          <a:off x="9686518" y="4465002"/>
          <a:ext cx="514350" cy="417513"/>
        </p:xfrm>
        <a:graphic>
          <a:graphicData uri="http://schemas.openxmlformats.org/presentationml/2006/ole">
            <mc:AlternateContent xmlns:mc="http://schemas.openxmlformats.org/markup-compatibility/2006">
              <mc:Choice xmlns:v="urn:schemas-microsoft-com:vml" Requires="v">
                <p:oleObj spid="_x0000_s2055" name="Equation" r:id="rId14" imgW="203040" imgH="164880" progId="Equation.DSMT4">
                  <p:embed/>
                </p:oleObj>
              </mc:Choice>
              <mc:Fallback>
                <p:oleObj name="Equation" r:id="rId14" imgW="203040" imgH="164880" progId="Equation.DSMT4">
                  <p:embed/>
                  <p:pic>
                    <p:nvPicPr>
                      <p:cNvPr id="45" name="Object 44"/>
                      <p:cNvPicPr/>
                      <p:nvPr/>
                    </p:nvPicPr>
                    <p:blipFill>
                      <a:blip r:embed="rId15"/>
                      <a:stretch>
                        <a:fillRect/>
                      </a:stretch>
                    </p:blipFill>
                    <p:spPr>
                      <a:xfrm>
                        <a:off x="9686518" y="4465002"/>
                        <a:ext cx="514350" cy="417513"/>
                      </a:xfrm>
                      <a:prstGeom prst="rect">
                        <a:avLst/>
                      </a:prstGeom>
                    </p:spPr>
                  </p:pic>
                </p:oleObj>
              </mc:Fallback>
            </mc:AlternateContent>
          </a:graphicData>
        </a:graphic>
      </p:graphicFrame>
    </p:spTree>
    <p:extLst>
      <p:ext uri="{BB962C8B-B14F-4D97-AF65-F5344CB8AC3E}">
        <p14:creationId xmlns:p14="http://schemas.microsoft.com/office/powerpoint/2010/main" val="278364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par>
                                <p:cTn id="37" presetID="10"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par>
                                <p:cTn id="40" presetID="10" presetClass="entr" presetSubtype="0"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par>
                                <p:cTn id="43" presetID="10"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500"/>
                                        <p:tgtEl>
                                          <p:spTgt spid="32"/>
                                        </p:tgtEl>
                                      </p:cBhvr>
                                    </p:animEffect>
                                  </p:childTnLst>
                                </p:cTn>
                              </p:par>
                              <p:par>
                                <p:cTn id="46" presetID="10" presetClass="entr" presetSubtype="0" fill="hold"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par>
                                <p:cTn id="49" presetID="10" presetClass="entr" presetSubtype="0" fill="hold"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500"/>
                                        <p:tgtEl>
                                          <p:spTgt spid="34"/>
                                        </p:tgtEl>
                                      </p:cBhvr>
                                    </p:animEffect>
                                  </p:childTnLst>
                                </p:cTn>
                              </p:par>
                              <p:par>
                                <p:cTn id="52" presetID="10" presetClass="entr" presetSubtype="0" fill="hold"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animEffect transition="in" filter="fade">
                                      <p:cBhvr>
                                        <p:cTn id="59" dur="500"/>
                                        <p:tgtEl>
                                          <p:spTgt spid="3">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
                                            <p:txEl>
                                              <p:pRg st="3" end="3"/>
                                            </p:txEl>
                                          </p:spTgt>
                                        </p:tgtEl>
                                        <p:attrNameLst>
                                          <p:attrName>style.visibility</p:attrName>
                                        </p:attrNameLst>
                                      </p:cBhvr>
                                      <p:to>
                                        <p:strVal val="visible"/>
                                      </p:to>
                                    </p:set>
                                    <p:animEffect transition="in" filter="fade">
                                      <p:cBhvr>
                                        <p:cTn id="64" dur="500"/>
                                        <p:tgtEl>
                                          <p:spTgt spid="3">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
                                            <p:txEl>
                                              <p:pRg st="4" end="4"/>
                                            </p:txEl>
                                          </p:spTgt>
                                        </p:tgtEl>
                                        <p:attrNameLst>
                                          <p:attrName>style.visibility</p:attrName>
                                        </p:attrNameLst>
                                      </p:cBhvr>
                                      <p:to>
                                        <p:strVal val="visible"/>
                                      </p:to>
                                    </p:set>
                                    <p:animEffect transition="in" filter="fade">
                                      <p:cBhvr>
                                        <p:cTn id="69" dur="500"/>
                                        <p:tgtEl>
                                          <p:spTgt spid="3">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6"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wipe(down)">
                                      <p:cBhvr>
                                        <p:cTn id="74" dur="580">
                                          <p:stCondLst>
                                            <p:cond delay="0"/>
                                          </p:stCondLst>
                                        </p:cTn>
                                        <p:tgtEl>
                                          <p:spTgt spid="15"/>
                                        </p:tgtEl>
                                      </p:cBhvr>
                                    </p:animEffect>
                                    <p:anim calcmode="lin" valueType="num">
                                      <p:cBhvr>
                                        <p:cTn id="75"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80" dur="26">
                                          <p:stCondLst>
                                            <p:cond delay="650"/>
                                          </p:stCondLst>
                                        </p:cTn>
                                        <p:tgtEl>
                                          <p:spTgt spid="15"/>
                                        </p:tgtEl>
                                      </p:cBhvr>
                                      <p:to x="100000" y="60000"/>
                                    </p:animScale>
                                    <p:animScale>
                                      <p:cBhvr>
                                        <p:cTn id="81" dur="166" decel="50000">
                                          <p:stCondLst>
                                            <p:cond delay="676"/>
                                          </p:stCondLst>
                                        </p:cTn>
                                        <p:tgtEl>
                                          <p:spTgt spid="15"/>
                                        </p:tgtEl>
                                      </p:cBhvr>
                                      <p:to x="100000" y="100000"/>
                                    </p:animScale>
                                    <p:animScale>
                                      <p:cBhvr>
                                        <p:cTn id="82" dur="26">
                                          <p:stCondLst>
                                            <p:cond delay="1312"/>
                                          </p:stCondLst>
                                        </p:cTn>
                                        <p:tgtEl>
                                          <p:spTgt spid="15"/>
                                        </p:tgtEl>
                                      </p:cBhvr>
                                      <p:to x="100000" y="80000"/>
                                    </p:animScale>
                                    <p:animScale>
                                      <p:cBhvr>
                                        <p:cTn id="83" dur="166" decel="50000">
                                          <p:stCondLst>
                                            <p:cond delay="1338"/>
                                          </p:stCondLst>
                                        </p:cTn>
                                        <p:tgtEl>
                                          <p:spTgt spid="15"/>
                                        </p:tgtEl>
                                      </p:cBhvr>
                                      <p:to x="100000" y="100000"/>
                                    </p:animScale>
                                    <p:animScale>
                                      <p:cBhvr>
                                        <p:cTn id="84" dur="26">
                                          <p:stCondLst>
                                            <p:cond delay="1642"/>
                                          </p:stCondLst>
                                        </p:cTn>
                                        <p:tgtEl>
                                          <p:spTgt spid="15"/>
                                        </p:tgtEl>
                                      </p:cBhvr>
                                      <p:to x="100000" y="90000"/>
                                    </p:animScale>
                                    <p:animScale>
                                      <p:cBhvr>
                                        <p:cTn id="85" dur="166" decel="50000">
                                          <p:stCondLst>
                                            <p:cond delay="1668"/>
                                          </p:stCondLst>
                                        </p:cTn>
                                        <p:tgtEl>
                                          <p:spTgt spid="15"/>
                                        </p:tgtEl>
                                      </p:cBhvr>
                                      <p:to x="100000" y="100000"/>
                                    </p:animScale>
                                    <p:animScale>
                                      <p:cBhvr>
                                        <p:cTn id="86" dur="26">
                                          <p:stCondLst>
                                            <p:cond delay="1808"/>
                                          </p:stCondLst>
                                        </p:cTn>
                                        <p:tgtEl>
                                          <p:spTgt spid="15"/>
                                        </p:tgtEl>
                                      </p:cBhvr>
                                      <p:to x="100000" y="95000"/>
                                    </p:animScale>
                                    <p:animScale>
                                      <p:cBhvr>
                                        <p:cTn id="87" dur="166" decel="50000">
                                          <p:stCondLst>
                                            <p:cond delay="1834"/>
                                          </p:stCondLst>
                                        </p:cTn>
                                        <p:tgtEl>
                                          <p:spTgt spid="15"/>
                                        </p:tgtEl>
                                      </p:cBhvr>
                                      <p:to x="100000" y="100000"/>
                                    </p:animScale>
                                  </p:childTnLst>
                                </p:cTn>
                              </p:par>
                            </p:childTnLst>
                          </p:cTn>
                        </p:par>
                        <p:par>
                          <p:cTn id="88" fill="hold">
                            <p:stCondLst>
                              <p:cond delay="2000"/>
                            </p:stCondLst>
                            <p:childTnLst>
                              <p:par>
                                <p:cTn id="89" presetID="10" presetClass="entr" presetSubtype="0"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500"/>
                                        <p:tgtEl>
                                          <p:spTgt spid="36"/>
                                        </p:tgtEl>
                                      </p:cBhvr>
                                    </p:animEffect>
                                  </p:childTnLst>
                                </p:cTn>
                              </p:par>
                            </p:childTnLst>
                          </p:cTn>
                        </p:par>
                        <p:par>
                          <p:cTn id="92" fill="hold">
                            <p:stCondLst>
                              <p:cond delay="25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1250"/>
                                        <p:tgtEl>
                                          <p:spTgt spid="37"/>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39"/>
                                        </p:tgtEl>
                                        <p:attrNameLst>
                                          <p:attrName>style.visibility</p:attrName>
                                        </p:attrNameLst>
                                      </p:cBhvr>
                                      <p:to>
                                        <p:strVal val="visible"/>
                                      </p:to>
                                    </p:set>
                                    <p:animEffect transition="in" filter="fade">
                                      <p:cBhvr>
                                        <p:cTn id="100" dur="500"/>
                                        <p:tgtEl>
                                          <p:spTgt spid="39"/>
                                        </p:tgtEl>
                                      </p:cBhvr>
                                    </p:animEffect>
                                  </p:childTnLst>
                                </p:cTn>
                              </p:par>
                              <p:par>
                                <p:cTn id="101" presetID="10" presetClass="entr" presetSubtype="0" fill="hold" nodeType="withEffect">
                                  <p:stCondLst>
                                    <p:cond delay="0"/>
                                  </p:stCondLst>
                                  <p:childTnLst>
                                    <p:set>
                                      <p:cBhvr>
                                        <p:cTn id="102" dur="1" fill="hold">
                                          <p:stCondLst>
                                            <p:cond delay="0"/>
                                          </p:stCondLst>
                                        </p:cTn>
                                        <p:tgtEl>
                                          <p:spTgt spid="38"/>
                                        </p:tgtEl>
                                        <p:attrNameLst>
                                          <p:attrName>style.visibility</p:attrName>
                                        </p:attrNameLst>
                                      </p:cBhvr>
                                      <p:to>
                                        <p:strVal val="visible"/>
                                      </p:to>
                                    </p:set>
                                    <p:animEffect transition="in" filter="fade">
                                      <p:cBhvr>
                                        <p:cTn id="103" dur="500"/>
                                        <p:tgtEl>
                                          <p:spTgt spid="38"/>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500"/>
                                        <p:tgtEl>
                                          <p:spTgt spid="43"/>
                                        </p:tgtEl>
                                      </p:cBhvr>
                                    </p:animEffect>
                                  </p:childTnLst>
                                </p:cTn>
                              </p:par>
                              <p:par>
                                <p:cTn id="109" presetID="10" presetClass="entr" presetSubtype="0" fill="hold" nodeType="withEffect">
                                  <p:stCondLst>
                                    <p:cond delay="0"/>
                                  </p:stCondLst>
                                  <p:childTnLst>
                                    <p:set>
                                      <p:cBhvr>
                                        <p:cTn id="110" dur="1" fill="hold">
                                          <p:stCondLst>
                                            <p:cond delay="0"/>
                                          </p:stCondLst>
                                        </p:cTn>
                                        <p:tgtEl>
                                          <p:spTgt spid="42"/>
                                        </p:tgtEl>
                                        <p:attrNameLst>
                                          <p:attrName>style.visibility</p:attrName>
                                        </p:attrNameLst>
                                      </p:cBhvr>
                                      <p:to>
                                        <p:strVal val="visible"/>
                                      </p:to>
                                    </p:set>
                                    <p:animEffect transition="in" filter="fade">
                                      <p:cBhvr>
                                        <p:cTn id="111" dur="500"/>
                                        <p:tgtEl>
                                          <p:spTgt spid="42"/>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45"/>
                                        </p:tgtEl>
                                        <p:attrNameLst>
                                          <p:attrName>style.visibility</p:attrName>
                                        </p:attrNameLst>
                                      </p:cBhvr>
                                      <p:to>
                                        <p:strVal val="visible"/>
                                      </p:to>
                                    </p:set>
                                    <p:animEffect transition="in" filter="fade">
                                      <p:cBhvr>
                                        <p:cTn id="116" dur="500"/>
                                        <p:tgtEl>
                                          <p:spTgt spid="45"/>
                                        </p:tgtEl>
                                      </p:cBhvr>
                                    </p:animEffect>
                                  </p:childTnLst>
                                </p:cTn>
                              </p:par>
                              <p:par>
                                <p:cTn id="117" presetID="10" presetClass="entr" presetSubtype="0" fill="hold" nodeType="with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fade">
                                      <p:cBhvr>
                                        <p:cTn id="11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6" grpId="0"/>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14" y="219211"/>
            <a:ext cx="11100881" cy="578458"/>
          </a:xfrm>
        </p:spPr>
        <p:txBody>
          <a:bodyPr>
            <a:normAutofit fontScale="90000"/>
          </a:bodyPr>
          <a:lstStyle/>
          <a:p>
            <a:r>
              <a:rPr lang="en-CA" dirty="0"/>
              <a:t>IV) Altitudes of all three sides </a:t>
            </a:r>
          </a:p>
        </p:txBody>
      </p:sp>
      <p:sp>
        <p:nvSpPr>
          <p:cNvPr id="3" name="Content Placeholder 2"/>
          <p:cNvSpPr>
            <a:spLocks noGrp="1"/>
          </p:cNvSpPr>
          <p:nvPr>
            <p:ph idx="1"/>
          </p:nvPr>
        </p:nvSpPr>
        <p:spPr>
          <a:xfrm>
            <a:off x="340468" y="1031132"/>
            <a:ext cx="8223905" cy="4127387"/>
          </a:xfrm>
        </p:spPr>
        <p:txBody>
          <a:bodyPr/>
          <a:lstStyle/>
          <a:p>
            <a:r>
              <a:rPr lang="en-CA" dirty="0"/>
              <a:t>The altitude is perpendicular to one side and connects to the opposite vertex</a:t>
            </a:r>
          </a:p>
          <a:p>
            <a:r>
              <a:rPr lang="en-CA" dirty="0"/>
              <a:t>What happens when you connect all three altitudes?</a:t>
            </a:r>
          </a:p>
          <a:p>
            <a:r>
              <a:rPr lang="en-CA" dirty="0"/>
              <a:t>The intersection of all three altitudes is a point called the “orthocenter”</a:t>
            </a:r>
          </a:p>
          <a:p>
            <a:r>
              <a:rPr lang="en-CA" dirty="0"/>
              <a:t>The orthocenter is useless</a:t>
            </a:r>
          </a:p>
          <a:p>
            <a:r>
              <a:rPr lang="en-CA" dirty="0"/>
              <a:t>If the triangle is obtuse, then the orthocenter is outside of the circle</a:t>
            </a:r>
          </a:p>
          <a:p>
            <a:endParaRPr lang="en-CA" dirty="0"/>
          </a:p>
        </p:txBody>
      </p:sp>
      <p:sp>
        <p:nvSpPr>
          <p:cNvPr id="6" name="Isosceles Triangle 5"/>
          <p:cNvSpPr/>
          <p:nvPr/>
        </p:nvSpPr>
        <p:spPr>
          <a:xfrm rot="874327">
            <a:off x="8342743" y="1243750"/>
            <a:ext cx="4123848" cy="4519721"/>
          </a:xfrm>
          <a:prstGeom prst="triangle">
            <a:avLst>
              <a:gd name="adj" fmla="val 66596"/>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rot="2608474">
            <a:off x="9424422" y="3584395"/>
            <a:ext cx="192713" cy="175010"/>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rot="5400000">
            <a:off x="11597962" y="4827879"/>
            <a:ext cx="162171" cy="195303"/>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rot="898348">
            <a:off x="10528068" y="5663227"/>
            <a:ext cx="182321" cy="216077"/>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1" name="Straight Connector 10"/>
          <p:cNvCxnSpPr/>
          <p:nvPr/>
        </p:nvCxnSpPr>
        <p:spPr>
          <a:xfrm flipV="1">
            <a:off x="7840494" y="5007721"/>
            <a:ext cx="3917581" cy="150799"/>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6" idx="3"/>
          </p:cNvCxnSpPr>
          <p:nvPr/>
        </p:nvCxnSpPr>
        <p:spPr>
          <a:xfrm flipH="1">
            <a:off x="10498468" y="1480832"/>
            <a:ext cx="1131483" cy="4382136"/>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9390864" y="3671900"/>
            <a:ext cx="2448884" cy="2519988"/>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0683121" y="5006616"/>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TextBox 18"/>
          <p:cNvSpPr txBox="1"/>
          <p:nvPr/>
        </p:nvSpPr>
        <p:spPr>
          <a:xfrm>
            <a:off x="5448043" y="5601560"/>
            <a:ext cx="2393886" cy="584775"/>
          </a:xfrm>
          <a:prstGeom prst="rect">
            <a:avLst/>
          </a:prstGeom>
          <a:noFill/>
        </p:spPr>
        <p:txBody>
          <a:bodyPr wrap="square" rtlCol="0">
            <a:spAutoFit/>
          </a:bodyPr>
          <a:lstStyle/>
          <a:p>
            <a:r>
              <a:rPr lang="en-CA" sz="3200" dirty="0">
                <a:solidFill>
                  <a:srgbClr val="FF0000"/>
                </a:solidFill>
              </a:rPr>
              <a:t>Orthocenter</a:t>
            </a:r>
          </a:p>
        </p:txBody>
      </p:sp>
      <p:sp>
        <p:nvSpPr>
          <p:cNvPr id="20" name="Freeform 19"/>
          <p:cNvSpPr/>
          <p:nvPr/>
        </p:nvSpPr>
        <p:spPr>
          <a:xfrm>
            <a:off x="6417203" y="4729446"/>
            <a:ext cx="4265918" cy="1746812"/>
          </a:xfrm>
          <a:custGeom>
            <a:avLst/>
            <a:gdLst>
              <a:gd name="connsiteX0" fmla="*/ 0 w 2770361"/>
              <a:gd name="connsiteY0" fmla="*/ 1884864 h 2425459"/>
              <a:gd name="connsiteX1" fmla="*/ 932507 w 2770361"/>
              <a:gd name="connsiteY1" fmla="*/ 2319431 h 2425459"/>
              <a:gd name="connsiteX2" fmla="*/ 1901228 w 2770361"/>
              <a:gd name="connsiteY2" fmla="*/ 137546 h 2425459"/>
              <a:gd name="connsiteX3" fmla="*/ 2770361 w 2770361"/>
              <a:gd name="connsiteY3" fmla="*/ 409150 h 2425459"/>
            </a:gdLst>
            <a:ahLst/>
            <a:cxnLst>
              <a:cxn ang="0">
                <a:pos x="connsiteX0" y="connsiteY0"/>
              </a:cxn>
              <a:cxn ang="0">
                <a:pos x="connsiteX1" y="connsiteY1"/>
              </a:cxn>
              <a:cxn ang="0">
                <a:pos x="connsiteX2" y="connsiteY2"/>
              </a:cxn>
              <a:cxn ang="0">
                <a:pos x="connsiteX3" y="connsiteY3"/>
              </a:cxn>
            </a:cxnLst>
            <a:rect l="l" t="t" r="r" b="b"/>
            <a:pathLst>
              <a:path w="2770361" h="2425459">
                <a:moveTo>
                  <a:pt x="0" y="1884864"/>
                </a:moveTo>
                <a:cubicBezTo>
                  <a:pt x="307818" y="2247757"/>
                  <a:pt x="615636" y="2610651"/>
                  <a:pt x="932507" y="2319431"/>
                </a:cubicBezTo>
                <a:cubicBezTo>
                  <a:pt x="1249378" y="2028211"/>
                  <a:pt x="1594919" y="455926"/>
                  <a:pt x="1901228" y="137546"/>
                </a:cubicBezTo>
                <a:cubicBezTo>
                  <a:pt x="2207537" y="-180834"/>
                  <a:pt x="2488949" y="114158"/>
                  <a:pt x="2770361" y="409150"/>
                </a:cubicBezTo>
              </a:path>
            </a:pathLst>
          </a:custGeom>
          <a:noFill/>
          <a:ln w="31750">
            <a:solidFill>
              <a:srgbClr val="7030A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1" name="Picture 20"/>
          <p:cNvPicPr>
            <a:picLocks noChangeAspect="1"/>
          </p:cNvPicPr>
          <p:nvPr/>
        </p:nvPicPr>
        <p:blipFill>
          <a:blip r:embed="rId3"/>
          <a:stretch>
            <a:fillRect/>
          </a:stretch>
        </p:blipFill>
        <p:spPr>
          <a:xfrm>
            <a:off x="5540188" y="1011340"/>
            <a:ext cx="6481726" cy="5464918"/>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p14:cNvContentPartPr/>
              <p14:nvPr/>
            </p14:nvContentPartPr>
            <p14:xfrm>
              <a:off x="2321640" y="6589080"/>
              <a:ext cx="164160" cy="51120"/>
            </p14:xfrm>
          </p:contentPart>
        </mc:Choice>
        <mc:Fallback xmlns="">
          <p:pic>
            <p:nvPicPr>
              <p:cNvPr id="4" name="Ink 3"/>
              <p:cNvPicPr/>
              <p:nvPr/>
            </p:nvPicPr>
            <p:blipFill>
              <a:blip r:embed="rId5"/>
              <a:stretch>
                <a:fillRect/>
              </a:stretch>
            </p:blipFill>
            <p:spPr>
              <a:xfrm>
                <a:off x="2317320" y="6584400"/>
                <a:ext cx="172080" cy="60120"/>
              </a:xfrm>
              <a:prstGeom prst="rect">
                <a:avLst/>
              </a:prstGeom>
            </p:spPr>
          </p:pic>
        </mc:Fallback>
      </mc:AlternateContent>
    </p:spTree>
    <p:extLst>
      <p:ext uri="{BB962C8B-B14F-4D97-AF65-F5344CB8AC3E}">
        <p14:creationId xmlns:p14="http://schemas.microsoft.com/office/powerpoint/2010/main" val="141874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125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22" presetClass="entr" presetSubtype="4"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down)">
                                      <p:cBhvr>
                                        <p:cTn id="18" dur="125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22" presetClass="entr" presetSubtype="4"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125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down)">
                                      <p:cBhvr>
                                        <p:cTn id="46" dur="580">
                                          <p:stCondLst>
                                            <p:cond delay="0"/>
                                          </p:stCondLst>
                                        </p:cTn>
                                        <p:tgtEl>
                                          <p:spTgt spid="18"/>
                                        </p:tgtEl>
                                      </p:cBhvr>
                                    </p:animEffect>
                                    <p:anim calcmode="lin" valueType="num">
                                      <p:cBhvr>
                                        <p:cTn id="47"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52" dur="26">
                                          <p:stCondLst>
                                            <p:cond delay="650"/>
                                          </p:stCondLst>
                                        </p:cTn>
                                        <p:tgtEl>
                                          <p:spTgt spid="18"/>
                                        </p:tgtEl>
                                      </p:cBhvr>
                                      <p:to x="100000" y="60000"/>
                                    </p:animScale>
                                    <p:animScale>
                                      <p:cBhvr>
                                        <p:cTn id="53" dur="166" decel="50000">
                                          <p:stCondLst>
                                            <p:cond delay="676"/>
                                          </p:stCondLst>
                                        </p:cTn>
                                        <p:tgtEl>
                                          <p:spTgt spid="18"/>
                                        </p:tgtEl>
                                      </p:cBhvr>
                                      <p:to x="100000" y="100000"/>
                                    </p:animScale>
                                    <p:animScale>
                                      <p:cBhvr>
                                        <p:cTn id="54" dur="26">
                                          <p:stCondLst>
                                            <p:cond delay="1312"/>
                                          </p:stCondLst>
                                        </p:cTn>
                                        <p:tgtEl>
                                          <p:spTgt spid="18"/>
                                        </p:tgtEl>
                                      </p:cBhvr>
                                      <p:to x="100000" y="80000"/>
                                    </p:animScale>
                                    <p:animScale>
                                      <p:cBhvr>
                                        <p:cTn id="55" dur="166" decel="50000">
                                          <p:stCondLst>
                                            <p:cond delay="1338"/>
                                          </p:stCondLst>
                                        </p:cTn>
                                        <p:tgtEl>
                                          <p:spTgt spid="18"/>
                                        </p:tgtEl>
                                      </p:cBhvr>
                                      <p:to x="100000" y="100000"/>
                                    </p:animScale>
                                    <p:animScale>
                                      <p:cBhvr>
                                        <p:cTn id="56" dur="26">
                                          <p:stCondLst>
                                            <p:cond delay="1642"/>
                                          </p:stCondLst>
                                        </p:cTn>
                                        <p:tgtEl>
                                          <p:spTgt spid="18"/>
                                        </p:tgtEl>
                                      </p:cBhvr>
                                      <p:to x="100000" y="90000"/>
                                    </p:animScale>
                                    <p:animScale>
                                      <p:cBhvr>
                                        <p:cTn id="57" dur="166" decel="50000">
                                          <p:stCondLst>
                                            <p:cond delay="1668"/>
                                          </p:stCondLst>
                                        </p:cTn>
                                        <p:tgtEl>
                                          <p:spTgt spid="18"/>
                                        </p:tgtEl>
                                      </p:cBhvr>
                                      <p:to x="100000" y="100000"/>
                                    </p:animScale>
                                    <p:animScale>
                                      <p:cBhvr>
                                        <p:cTn id="58" dur="26">
                                          <p:stCondLst>
                                            <p:cond delay="1808"/>
                                          </p:stCondLst>
                                        </p:cTn>
                                        <p:tgtEl>
                                          <p:spTgt spid="18"/>
                                        </p:tgtEl>
                                      </p:cBhvr>
                                      <p:to x="100000" y="95000"/>
                                    </p:animScale>
                                    <p:animScale>
                                      <p:cBhvr>
                                        <p:cTn id="59" dur="166" decel="50000">
                                          <p:stCondLst>
                                            <p:cond delay="1834"/>
                                          </p:stCondLst>
                                        </p:cTn>
                                        <p:tgtEl>
                                          <p:spTgt spid="18"/>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childTnLst>
                          </p:cTn>
                        </p:par>
                        <p:par>
                          <p:cTn id="65" fill="hold">
                            <p:stCondLst>
                              <p:cond delay="500"/>
                            </p:stCondLst>
                            <p:childTnLst>
                              <p:par>
                                <p:cTn id="66" presetID="22" presetClass="entr" presetSubtype="8"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125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500"/>
                                        <p:tgtEl>
                                          <p:spTgt spid="21"/>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nodeType="clickEffect">
                                  <p:stCondLst>
                                    <p:cond delay="0"/>
                                  </p:stCondLst>
                                  <p:childTnLst>
                                    <p:animEffect transition="out" filter="fade">
                                      <p:cBhvr>
                                        <p:cTn id="77" dur="500"/>
                                        <p:tgtEl>
                                          <p:spTgt spid="21"/>
                                        </p:tgtEl>
                                      </p:cBhvr>
                                    </p:animEffect>
                                    <p:set>
                                      <p:cBhvr>
                                        <p:cTn id="78"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8" grpId="0" animBg="1"/>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281" y="289719"/>
            <a:ext cx="11470481" cy="1196181"/>
          </a:xfrm>
        </p:spPr>
        <p:txBody>
          <a:bodyPr>
            <a:normAutofit lnSpcReduction="10000"/>
          </a:bodyPr>
          <a:lstStyle/>
          <a:p>
            <a:pPr marL="0" indent="0">
              <a:buNone/>
            </a:pPr>
            <a:r>
              <a:rPr lang="en-CA" dirty="0"/>
              <a:t>Challenge: In the diagram, CD is a diameter.  Angle ECD is 50 degrees, angle EAD is also 25 degrees.  What is angle DAB?  Note(CEA and CFB are straight lines) </a:t>
            </a:r>
            <a:r>
              <a:rPr lang="en-CA" sz="1400" dirty="0"/>
              <a:t>(CNML)</a:t>
            </a:r>
          </a:p>
        </p:txBody>
      </p:sp>
      <p:pic>
        <p:nvPicPr>
          <p:cNvPr id="5" name="Picture 4"/>
          <p:cNvPicPr>
            <a:picLocks noChangeAspect="1"/>
          </p:cNvPicPr>
          <p:nvPr/>
        </p:nvPicPr>
        <p:blipFill>
          <a:blip r:embed="rId3"/>
          <a:stretch>
            <a:fillRect/>
          </a:stretch>
        </p:blipFill>
        <p:spPr>
          <a:xfrm>
            <a:off x="909638" y="1343024"/>
            <a:ext cx="5560335" cy="5350669"/>
          </a:xfrm>
          <a:prstGeom prst="rect">
            <a:avLst/>
          </a:prstGeom>
        </p:spPr>
      </p:pic>
      <mc:AlternateContent xmlns:mc="http://schemas.openxmlformats.org/markup-compatibility/2006" xmlns:p14="http://schemas.microsoft.com/office/powerpoint/2010/main">
        <mc:Choice Requires="p14">
          <p:contentPart p14:bwMode="auto" r:id="rId4">
            <p14:nvContentPartPr>
              <p14:cNvPr id="2" name="Ink 1"/>
              <p14:cNvContentPartPr/>
              <p14:nvPr/>
            </p14:nvContentPartPr>
            <p14:xfrm>
              <a:off x="7753320" y="2171880"/>
              <a:ext cx="30960" cy="63360"/>
            </p14:xfrm>
          </p:contentPart>
        </mc:Choice>
        <mc:Fallback xmlns="">
          <p:pic>
            <p:nvPicPr>
              <p:cNvPr id="2" name="Ink 1"/>
              <p:cNvPicPr/>
              <p:nvPr/>
            </p:nvPicPr>
            <p:blipFill>
              <a:blip r:embed="rId5"/>
              <a:stretch>
                <a:fillRect/>
              </a:stretch>
            </p:blipFill>
            <p:spPr>
              <a:xfrm>
                <a:off x="7747560" y="2165400"/>
                <a:ext cx="43200" cy="75240"/>
              </a:xfrm>
              <a:prstGeom prst="rect">
                <a:avLst/>
              </a:prstGeom>
            </p:spPr>
          </p:pic>
        </mc:Fallback>
      </mc:AlternateContent>
    </p:spTree>
    <p:extLst>
      <p:ext uri="{BB962C8B-B14F-4D97-AF65-F5344CB8AC3E}">
        <p14:creationId xmlns:p14="http://schemas.microsoft.com/office/powerpoint/2010/main" val="370010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a:stretch>
            <a:fillRect/>
          </a:stretch>
        </p:blipFill>
        <p:spPr>
          <a:xfrm>
            <a:off x="119039" y="250527"/>
            <a:ext cx="11953922" cy="1946610"/>
          </a:xfrm>
          <a:prstGeom prst="rect">
            <a:avLst/>
          </a:prstGeom>
        </p:spPr>
      </p:pic>
      <p:sp>
        <p:nvSpPr>
          <p:cNvPr id="5" name="Isosceles Triangle 4"/>
          <p:cNvSpPr/>
          <p:nvPr/>
        </p:nvSpPr>
        <p:spPr>
          <a:xfrm>
            <a:off x="5975282" y="3268298"/>
            <a:ext cx="5803272" cy="3023857"/>
          </a:xfrm>
          <a:prstGeom prst="triangle">
            <a:avLst>
              <a:gd name="adj" fmla="val 28810"/>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6" name="Object 5"/>
          <p:cNvGraphicFramePr>
            <a:graphicFrameLocks noChangeAspect="1"/>
          </p:cNvGraphicFramePr>
          <p:nvPr>
            <p:extLst>
              <p:ext uri="{D42A27DB-BD31-4B8C-83A1-F6EECF244321}">
                <p14:modId xmlns:p14="http://schemas.microsoft.com/office/powerpoint/2010/main" val="1777524047"/>
              </p:ext>
            </p:extLst>
          </p:nvPr>
        </p:nvGraphicFramePr>
        <p:xfrm>
          <a:off x="7416530" y="2768502"/>
          <a:ext cx="461350" cy="499796"/>
        </p:xfrm>
        <a:graphic>
          <a:graphicData uri="http://schemas.openxmlformats.org/presentationml/2006/ole">
            <mc:AlternateContent xmlns:mc="http://schemas.openxmlformats.org/markup-compatibility/2006">
              <mc:Choice xmlns:v="urn:schemas-microsoft-com:vml" Requires="v">
                <p:oleObj spid="_x0000_s3074" name="Equation" r:id="rId5" imgW="152280" imgH="164880" progId="Equation.DSMT4">
                  <p:embed/>
                </p:oleObj>
              </mc:Choice>
              <mc:Fallback>
                <p:oleObj name="Equation" r:id="rId5" imgW="152280" imgH="164880" progId="Equation.DSMT4">
                  <p:embed/>
                  <p:pic>
                    <p:nvPicPr>
                      <p:cNvPr id="6" name="Object 5"/>
                      <p:cNvPicPr/>
                      <p:nvPr/>
                    </p:nvPicPr>
                    <p:blipFill>
                      <a:blip r:embed="rId6"/>
                      <a:stretch>
                        <a:fillRect/>
                      </a:stretch>
                    </p:blipFill>
                    <p:spPr>
                      <a:xfrm>
                        <a:off x="7416530" y="2768502"/>
                        <a:ext cx="461350" cy="49979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60981837"/>
              </p:ext>
            </p:extLst>
          </p:nvPr>
        </p:nvGraphicFramePr>
        <p:xfrm>
          <a:off x="5513932" y="6042257"/>
          <a:ext cx="461350" cy="499796"/>
        </p:xfrm>
        <a:graphic>
          <a:graphicData uri="http://schemas.openxmlformats.org/presentationml/2006/ole">
            <mc:AlternateContent xmlns:mc="http://schemas.openxmlformats.org/markup-compatibility/2006">
              <mc:Choice xmlns:v="urn:schemas-microsoft-com:vml" Requires="v">
                <p:oleObj spid="_x0000_s3075" name="Equation" r:id="rId7" imgW="152280" imgH="164880" progId="Equation.DSMT4">
                  <p:embed/>
                </p:oleObj>
              </mc:Choice>
              <mc:Fallback>
                <p:oleObj name="Equation" r:id="rId7" imgW="152280" imgH="164880" progId="Equation.DSMT4">
                  <p:embed/>
                  <p:pic>
                    <p:nvPicPr>
                      <p:cNvPr id="7" name="Object 6"/>
                      <p:cNvPicPr/>
                      <p:nvPr/>
                    </p:nvPicPr>
                    <p:blipFill>
                      <a:blip r:embed="rId8"/>
                      <a:stretch>
                        <a:fillRect/>
                      </a:stretch>
                    </p:blipFill>
                    <p:spPr>
                      <a:xfrm>
                        <a:off x="5513932" y="6042257"/>
                        <a:ext cx="461350" cy="499796"/>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07563517"/>
              </p:ext>
            </p:extLst>
          </p:nvPr>
        </p:nvGraphicFramePr>
        <p:xfrm>
          <a:off x="11820567" y="6001973"/>
          <a:ext cx="461963" cy="538163"/>
        </p:xfrm>
        <a:graphic>
          <a:graphicData uri="http://schemas.openxmlformats.org/presentationml/2006/ole">
            <mc:AlternateContent xmlns:mc="http://schemas.openxmlformats.org/markup-compatibility/2006">
              <mc:Choice xmlns:v="urn:schemas-microsoft-com:vml" Requires="v">
                <p:oleObj spid="_x0000_s3076" name="Equation" r:id="rId9" imgW="152280" imgH="177480" progId="Equation.DSMT4">
                  <p:embed/>
                </p:oleObj>
              </mc:Choice>
              <mc:Fallback>
                <p:oleObj name="Equation" r:id="rId9" imgW="152280" imgH="177480" progId="Equation.DSMT4">
                  <p:embed/>
                  <p:pic>
                    <p:nvPicPr>
                      <p:cNvPr id="8" name="Object 7"/>
                      <p:cNvPicPr/>
                      <p:nvPr/>
                    </p:nvPicPr>
                    <p:blipFill>
                      <a:blip r:embed="rId10"/>
                      <a:stretch>
                        <a:fillRect/>
                      </a:stretch>
                    </p:blipFill>
                    <p:spPr>
                      <a:xfrm>
                        <a:off x="11820567" y="6001973"/>
                        <a:ext cx="461963" cy="538163"/>
                      </a:xfrm>
                      <a:prstGeom prst="rect">
                        <a:avLst/>
                      </a:prstGeom>
                    </p:spPr>
                  </p:pic>
                </p:oleObj>
              </mc:Fallback>
            </mc:AlternateContent>
          </a:graphicData>
        </a:graphic>
      </p:graphicFrame>
      <p:cxnSp>
        <p:nvCxnSpPr>
          <p:cNvPr id="9" name="Straight Connector 8"/>
          <p:cNvCxnSpPr>
            <a:endCxn id="5" idx="0"/>
          </p:cNvCxnSpPr>
          <p:nvPr/>
        </p:nvCxnSpPr>
        <p:spPr>
          <a:xfrm flipH="1" flipV="1">
            <a:off x="7647205" y="3268298"/>
            <a:ext cx="713408" cy="3168716"/>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017295" y="4193974"/>
            <a:ext cx="3570325" cy="2084628"/>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5" idx="4"/>
          </p:cNvCxnSpPr>
          <p:nvPr/>
        </p:nvCxnSpPr>
        <p:spPr>
          <a:xfrm>
            <a:off x="6436632" y="4572000"/>
            <a:ext cx="5341922" cy="1720155"/>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extLst>
              <p:ext uri="{D42A27DB-BD31-4B8C-83A1-F6EECF244321}">
                <p14:modId xmlns:p14="http://schemas.microsoft.com/office/powerpoint/2010/main" val="3443251839"/>
              </p:ext>
            </p:extLst>
          </p:nvPr>
        </p:nvGraphicFramePr>
        <p:xfrm>
          <a:off x="5899675" y="5075594"/>
          <a:ext cx="614362" cy="500062"/>
        </p:xfrm>
        <a:graphic>
          <a:graphicData uri="http://schemas.openxmlformats.org/presentationml/2006/ole">
            <mc:AlternateContent xmlns:mc="http://schemas.openxmlformats.org/markup-compatibility/2006">
              <mc:Choice xmlns:v="urn:schemas-microsoft-com:vml" Requires="v">
                <p:oleObj spid="_x0000_s3077" name="Equation" r:id="rId11" imgW="203040" imgH="164880" progId="Equation.DSMT4">
                  <p:embed/>
                </p:oleObj>
              </mc:Choice>
              <mc:Fallback>
                <p:oleObj name="Equation" r:id="rId11" imgW="203040" imgH="164880" progId="Equation.DSMT4">
                  <p:embed/>
                  <p:pic>
                    <p:nvPicPr>
                      <p:cNvPr id="20" name="Object 19"/>
                      <p:cNvPicPr/>
                      <p:nvPr/>
                    </p:nvPicPr>
                    <p:blipFill>
                      <a:blip r:embed="rId12"/>
                      <a:stretch>
                        <a:fillRect/>
                      </a:stretch>
                    </p:blipFill>
                    <p:spPr>
                      <a:xfrm>
                        <a:off x="5899675" y="5075594"/>
                        <a:ext cx="614362" cy="500062"/>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939978209"/>
              </p:ext>
            </p:extLst>
          </p:nvPr>
        </p:nvGraphicFramePr>
        <p:xfrm>
          <a:off x="10555699" y="4968618"/>
          <a:ext cx="538162" cy="538162"/>
        </p:xfrm>
        <a:graphic>
          <a:graphicData uri="http://schemas.openxmlformats.org/presentationml/2006/ole">
            <mc:AlternateContent xmlns:mc="http://schemas.openxmlformats.org/markup-compatibility/2006">
              <mc:Choice xmlns:v="urn:schemas-microsoft-com:vml" Requires="v">
                <p:oleObj spid="_x0000_s3078" name="Equation" r:id="rId13" imgW="177480" imgH="177480" progId="Equation.DSMT4">
                  <p:embed/>
                </p:oleObj>
              </mc:Choice>
              <mc:Fallback>
                <p:oleObj name="Equation" r:id="rId13" imgW="177480" imgH="177480" progId="Equation.DSMT4">
                  <p:embed/>
                  <p:pic>
                    <p:nvPicPr>
                      <p:cNvPr id="21" name="Object 20"/>
                      <p:cNvPicPr/>
                      <p:nvPr/>
                    </p:nvPicPr>
                    <p:blipFill>
                      <a:blip r:embed="rId14"/>
                      <a:stretch>
                        <a:fillRect/>
                      </a:stretch>
                    </p:blipFill>
                    <p:spPr>
                      <a:xfrm>
                        <a:off x="10555699" y="4968618"/>
                        <a:ext cx="538162" cy="538162"/>
                      </a:xfrm>
                      <a:prstGeom prst="rect">
                        <a:avLst/>
                      </a:prstGeom>
                    </p:spPr>
                  </p:pic>
                </p:oleObj>
              </mc:Fallback>
            </mc:AlternateContent>
          </a:graphicData>
        </a:graphic>
      </p:graphicFrame>
      <p:cxnSp>
        <p:nvCxnSpPr>
          <p:cNvPr id="22" name="Straight Connector 21"/>
          <p:cNvCxnSpPr/>
          <p:nvPr/>
        </p:nvCxnSpPr>
        <p:spPr>
          <a:xfrm flipH="1">
            <a:off x="6645239" y="5081992"/>
            <a:ext cx="3485589"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19039" y="2305497"/>
            <a:ext cx="7401629" cy="584775"/>
          </a:xfrm>
          <a:prstGeom prst="rect">
            <a:avLst/>
          </a:prstGeom>
          <a:noFill/>
        </p:spPr>
        <p:txBody>
          <a:bodyPr wrap="square" rtlCol="0">
            <a:spAutoFit/>
          </a:bodyPr>
          <a:lstStyle/>
          <a:p>
            <a:r>
              <a:rPr lang="en-CA" sz="3200" dirty="0">
                <a:solidFill>
                  <a:srgbClr val="FF0000"/>
                </a:solidFill>
              </a:rPr>
              <a:t>∆ AMN &amp; ∆ ABC are similar triangles</a:t>
            </a:r>
          </a:p>
        </p:txBody>
      </p:sp>
      <p:sp>
        <p:nvSpPr>
          <p:cNvPr id="25" name="TextBox 24"/>
          <p:cNvSpPr txBox="1"/>
          <p:nvPr/>
        </p:nvSpPr>
        <p:spPr>
          <a:xfrm>
            <a:off x="95132" y="2812257"/>
            <a:ext cx="7401629" cy="584775"/>
          </a:xfrm>
          <a:prstGeom prst="rect">
            <a:avLst/>
          </a:prstGeom>
          <a:noFill/>
        </p:spPr>
        <p:txBody>
          <a:bodyPr wrap="square" rtlCol="0">
            <a:spAutoFit/>
          </a:bodyPr>
          <a:lstStyle/>
          <a:p>
            <a:r>
              <a:rPr lang="en-CA" sz="3200" dirty="0">
                <a:solidFill>
                  <a:srgbClr val="FF0000"/>
                </a:solidFill>
              </a:rPr>
              <a:t>Use trig. to get the area of ∆ABC</a:t>
            </a:r>
          </a:p>
        </p:txBody>
      </p:sp>
      <p:sp>
        <p:nvSpPr>
          <p:cNvPr id="26" name="Oval 25"/>
          <p:cNvSpPr/>
          <p:nvPr/>
        </p:nvSpPr>
        <p:spPr>
          <a:xfrm>
            <a:off x="6839134" y="3875992"/>
            <a:ext cx="2412000" cy="2412000"/>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38" name="Straight Connector 37"/>
          <p:cNvCxnSpPr>
            <a:endCxn id="26" idx="4"/>
          </p:cNvCxnSpPr>
          <p:nvPr/>
        </p:nvCxnSpPr>
        <p:spPr>
          <a:xfrm flipH="1">
            <a:off x="8045134" y="5075596"/>
            <a:ext cx="3" cy="1212396"/>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5" idx="3"/>
          </p:cNvCxnSpPr>
          <p:nvPr/>
        </p:nvCxnSpPr>
        <p:spPr>
          <a:xfrm flipH="1">
            <a:off x="7647205" y="3249287"/>
            <a:ext cx="1" cy="3042868"/>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07085" y="3345432"/>
            <a:ext cx="7401629" cy="584775"/>
          </a:xfrm>
          <a:prstGeom prst="rect">
            <a:avLst/>
          </a:prstGeom>
          <a:noFill/>
        </p:spPr>
        <p:txBody>
          <a:bodyPr wrap="square" rtlCol="0">
            <a:spAutoFit/>
          </a:bodyPr>
          <a:lstStyle/>
          <a:p>
            <a:r>
              <a:rPr lang="en-CA" sz="3200" dirty="0">
                <a:solidFill>
                  <a:srgbClr val="FF0000"/>
                </a:solidFill>
              </a:rPr>
              <a:t>Draw the inscribed circle for ideas</a:t>
            </a:r>
          </a:p>
        </p:txBody>
      </p:sp>
      <p:sp>
        <p:nvSpPr>
          <p:cNvPr id="47" name="TextBox 46"/>
          <p:cNvSpPr txBox="1"/>
          <p:nvPr/>
        </p:nvSpPr>
        <p:spPr>
          <a:xfrm>
            <a:off x="83027" y="3968920"/>
            <a:ext cx="7401629" cy="1077218"/>
          </a:xfrm>
          <a:prstGeom prst="rect">
            <a:avLst/>
          </a:prstGeom>
          <a:noFill/>
        </p:spPr>
        <p:txBody>
          <a:bodyPr wrap="square" rtlCol="0">
            <a:spAutoFit/>
          </a:bodyPr>
          <a:lstStyle/>
          <a:p>
            <a:r>
              <a:rPr lang="en-CA" sz="3200" dirty="0">
                <a:solidFill>
                  <a:srgbClr val="FF0000"/>
                </a:solidFill>
              </a:rPr>
              <a:t>Get the altitude from point A</a:t>
            </a:r>
            <a:br>
              <a:rPr lang="en-CA" sz="3200" dirty="0">
                <a:solidFill>
                  <a:srgbClr val="FF0000"/>
                </a:solidFill>
              </a:rPr>
            </a:br>
            <a:r>
              <a:rPr lang="en-CA" sz="3200" dirty="0">
                <a:solidFill>
                  <a:srgbClr val="FF0000"/>
                </a:solidFill>
              </a:rPr>
              <a:t>and the radius of the circle</a:t>
            </a:r>
          </a:p>
        </p:txBody>
      </p:sp>
      <p:sp>
        <p:nvSpPr>
          <p:cNvPr id="48" name="TextBox 47"/>
          <p:cNvSpPr txBox="1"/>
          <p:nvPr/>
        </p:nvSpPr>
        <p:spPr>
          <a:xfrm>
            <a:off x="3447789" y="1140101"/>
            <a:ext cx="1821700" cy="338554"/>
          </a:xfrm>
          <a:prstGeom prst="rect">
            <a:avLst/>
          </a:prstGeom>
          <a:noFill/>
        </p:spPr>
        <p:txBody>
          <a:bodyPr wrap="square" rtlCol="0">
            <a:spAutoFit/>
          </a:bodyPr>
          <a:lstStyle/>
          <a:p>
            <a:r>
              <a:rPr lang="en-CA" sz="1600" dirty="0"/>
              <a:t>AMC 12A 2011 #13</a:t>
            </a:r>
          </a:p>
        </p:txBody>
      </p:sp>
    </p:spTree>
    <p:extLst>
      <p:ext uri="{BB962C8B-B14F-4D97-AF65-F5344CB8AC3E}">
        <p14:creationId xmlns:p14="http://schemas.microsoft.com/office/powerpoint/2010/main" val="96325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500"/>
                                        <p:tgtEl>
                                          <p:spTgt spid="4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250"/>
                                        <p:tgtEl>
                                          <p:spTgt spid="26"/>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500"/>
                                        <p:tgtEl>
                                          <p:spTgt spid="47"/>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4" grpId="0"/>
      <p:bldP spid="25" grpId="0"/>
      <p:bldP spid="26" grpId="0" animBg="1"/>
      <p:bldP spid="46" grpId="0"/>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842" y="3478840"/>
            <a:ext cx="1705824" cy="767235"/>
          </a:xfrm>
        </p:spPr>
        <p:txBody>
          <a:bodyPr>
            <a:normAutofit/>
          </a:bodyPr>
          <a:lstStyle/>
          <a:p>
            <a:r>
              <a:rPr lang="en-CA" sz="2100" dirty="0" err="1"/>
              <a:t>Aime</a:t>
            </a:r>
            <a:r>
              <a:rPr lang="en-CA" sz="2100" dirty="0"/>
              <a:t> I) 2016</a:t>
            </a:r>
          </a:p>
        </p:txBody>
      </p:sp>
      <p:sp>
        <p:nvSpPr>
          <p:cNvPr id="3" name="Content Placeholder 2"/>
          <p:cNvSpPr>
            <a:spLocks noGrp="1"/>
          </p:cNvSpPr>
          <p:nvPr>
            <p:ph idx="1"/>
          </p:nvPr>
        </p:nvSpPr>
        <p:spPr>
          <a:xfrm>
            <a:off x="126750" y="199176"/>
            <a:ext cx="5830430" cy="3974472"/>
          </a:xfrm>
        </p:spPr>
        <p:txBody>
          <a:bodyPr/>
          <a:lstStyle/>
          <a:p>
            <a:pPr marL="0" indent="0">
              <a:buNone/>
            </a:pPr>
            <a:r>
              <a:rPr lang="en-CA" dirty="0"/>
              <a:t>In triangle ABC, let “I” be the center of the inscribed circle, and let the bisector of angle ACB intersect AB at “L”.  The line through “C” and “L” intersect the circumscribed circle of triangle ABC at two points “C” and “D”.  If LI=2, and LD = 3, then IC=p/q, where “p” and “q” are relatively prime positive integers.  Find the value of </a:t>
            </a:r>
            <a:r>
              <a:rPr lang="en-CA" dirty="0" err="1"/>
              <a:t>p+q</a:t>
            </a:r>
            <a:r>
              <a:rPr lang="en-CA" dirty="0"/>
              <a:t>:</a:t>
            </a:r>
          </a:p>
        </p:txBody>
      </p:sp>
      <p:sp>
        <p:nvSpPr>
          <p:cNvPr id="4" name="Isosceles Triangle 3"/>
          <p:cNvSpPr/>
          <p:nvPr/>
        </p:nvSpPr>
        <p:spPr>
          <a:xfrm>
            <a:off x="7572233" y="949996"/>
            <a:ext cx="3598053" cy="4626737"/>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5" name="Object 4"/>
          <p:cNvGraphicFramePr>
            <a:graphicFrameLocks noChangeAspect="1"/>
          </p:cNvGraphicFramePr>
          <p:nvPr>
            <p:extLst>
              <p:ext uri="{D42A27DB-BD31-4B8C-83A1-F6EECF244321}">
                <p14:modId xmlns:p14="http://schemas.microsoft.com/office/powerpoint/2010/main" val="1898726351"/>
              </p:ext>
            </p:extLst>
          </p:nvPr>
        </p:nvGraphicFramePr>
        <p:xfrm>
          <a:off x="6898872" y="5193221"/>
          <a:ext cx="713428" cy="767023"/>
        </p:xfrm>
        <a:graphic>
          <a:graphicData uri="http://schemas.openxmlformats.org/presentationml/2006/ole">
            <mc:AlternateContent xmlns:mc="http://schemas.openxmlformats.org/markup-compatibility/2006">
              <mc:Choice xmlns:v="urn:schemas-microsoft-com:vml" Requires="v">
                <p:oleObj spid="_x0000_s4098" name="Equation" r:id="rId4" imgW="152280" imgH="164880" progId="Equation.DSMT4">
                  <p:embed/>
                </p:oleObj>
              </mc:Choice>
              <mc:Fallback>
                <p:oleObj name="Equation" r:id="rId4" imgW="152280" imgH="164880" progId="Equation.DSMT4">
                  <p:embed/>
                  <p:pic>
                    <p:nvPicPr>
                      <p:cNvPr id="5" name="Object 4"/>
                      <p:cNvPicPr/>
                      <p:nvPr/>
                    </p:nvPicPr>
                    <p:blipFill>
                      <a:blip r:embed="rId5"/>
                      <a:stretch>
                        <a:fillRect/>
                      </a:stretch>
                    </p:blipFill>
                    <p:spPr>
                      <a:xfrm>
                        <a:off x="6898872" y="5193221"/>
                        <a:ext cx="713428" cy="76702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25660016"/>
              </p:ext>
            </p:extLst>
          </p:nvPr>
        </p:nvGraphicFramePr>
        <p:xfrm>
          <a:off x="10986343" y="5193221"/>
          <a:ext cx="713428" cy="767023"/>
        </p:xfrm>
        <a:graphic>
          <a:graphicData uri="http://schemas.openxmlformats.org/presentationml/2006/ole">
            <mc:AlternateContent xmlns:mc="http://schemas.openxmlformats.org/markup-compatibility/2006">
              <mc:Choice xmlns:v="urn:schemas-microsoft-com:vml" Requires="v">
                <p:oleObj spid="_x0000_s4099" name="Equation" r:id="rId6" imgW="152280" imgH="164880" progId="Equation.DSMT4">
                  <p:embed/>
                </p:oleObj>
              </mc:Choice>
              <mc:Fallback>
                <p:oleObj name="Equation" r:id="rId6" imgW="152280" imgH="164880" progId="Equation.DSMT4">
                  <p:embed/>
                  <p:pic>
                    <p:nvPicPr>
                      <p:cNvPr id="6" name="Object 5"/>
                      <p:cNvPicPr/>
                      <p:nvPr/>
                    </p:nvPicPr>
                    <p:blipFill>
                      <a:blip r:embed="rId7"/>
                      <a:stretch>
                        <a:fillRect/>
                      </a:stretch>
                    </p:blipFill>
                    <p:spPr>
                      <a:xfrm>
                        <a:off x="10986343" y="5193221"/>
                        <a:ext cx="713428" cy="76702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57867845"/>
              </p:ext>
            </p:extLst>
          </p:nvPr>
        </p:nvGraphicFramePr>
        <p:xfrm>
          <a:off x="9014073" y="199176"/>
          <a:ext cx="714376" cy="825904"/>
        </p:xfrm>
        <a:graphic>
          <a:graphicData uri="http://schemas.openxmlformats.org/presentationml/2006/ole">
            <mc:AlternateContent xmlns:mc="http://schemas.openxmlformats.org/markup-compatibility/2006">
              <mc:Choice xmlns:v="urn:schemas-microsoft-com:vml" Requires="v">
                <p:oleObj spid="_x0000_s4100" name="Equation" r:id="rId8" imgW="152280" imgH="177480" progId="Equation.DSMT4">
                  <p:embed/>
                </p:oleObj>
              </mc:Choice>
              <mc:Fallback>
                <p:oleObj name="Equation" r:id="rId8" imgW="152280" imgH="177480" progId="Equation.DSMT4">
                  <p:embed/>
                  <p:pic>
                    <p:nvPicPr>
                      <p:cNvPr id="7" name="Object 6"/>
                      <p:cNvPicPr/>
                      <p:nvPr/>
                    </p:nvPicPr>
                    <p:blipFill>
                      <a:blip r:embed="rId9"/>
                      <a:stretch>
                        <a:fillRect/>
                      </a:stretch>
                    </p:blipFill>
                    <p:spPr>
                      <a:xfrm>
                        <a:off x="9014073" y="199176"/>
                        <a:ext cx="714376" cy="825904"/>
                      </a:xfrm>
                      <a:prstGeom prst="rect">
                        <a:avLst/>
                      </a:prstGeom>
                    </p:spPr>
                  </p:pic>
                </p:oleObj>
              </mc:Fallback>
            </mc:AlternateContent>
          </a:graphicData>
        </a:graphic>
      </p:graphicFrame>
      <p:sp>
        <p:nvSpPr>
          <p:cNvPr id="8" name="Oval 7"/>
          <p:cNvSpPr/>
          <p:nvPr/>
        </p:nvSpPr>
        <p:spPr>
          <a:xfrm>
            <a:off x="8157052" y="3142033"/>
            <a:ext cx="2412000" cy="2412000"/>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9" name="Straight Connector 8"/>
          <p:cNvCxnSpPr/>
          <p:nvPr/>
        </p:nvCxnSpPr>
        <p:spPr>
          <a:xfrm flipV="1">
            <a:off x="9354456" y="949996"/>
            <a:ext cx="0" cy="5508000"/>
          </a:xfrm>
          <a:prstGeom prst="line">
            <a:avLst/>
          </a:prstGeom>
          <a:ln w="38100">
            <a:solidFill>
              <a:srgbClr val="FF0000">
                <a:alpha val="33000"/>
              </a:srgbClr>
            </a:solidFill>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3547538712"/>
              </p:ext>
            </p:extLst>
          </p:nvPr>
        </p:nvGraphicFramePr>
        <p:xfrm>
          <a:off x="9286360" y="5500805"/>
          <a:ext cx="417292" cy="488859"/>
        </p:xfrm>
        <a:graphic>
          <a:graphicData uri="http://schemas.openxmlformats.org/presentationml/2006/ole">
            <mc:AlternateContent xmlns:mc="http://schemas.openxmlformats.org/markup-compatibility/2006">
              <mc:Choice xmlns:v="urn:schemas-microsoft-com:vml" Requires="v">
                <p:oleObj spid="_x0000_s4101" name="Equation" r:id="rId10" imgW="139680" imgH="164880" progId="Equation.DSMT4">
                  <p:embed/>
                </p:oleObj>
              </mc:Choice>
              <mc:Fallback>
                <p:oleObj name="Equation" r:id="rId10" imgW="139680" imgH="164880" progId="Equation.DSMT4">
                  <p:embed/>
                  <p:pic>
                    <p:nvPicPr>
                      <p:cNvPr id="12" name="Object 11"/>
                      <p:cNvPicPr/>
                      <p:nvPr/>
                    </p:nvPicPr>
                    <p:blipFill>
                      <a:blip r:embed="rId11"/>
                      <a:stretch>
                        <a:fillRect/>
                      </a:stretch>
                    </p:blipFill>
                    <p:spPr>
                      <a:xfrm>
                        <a:off x="9286360" y="5500805"/>
                        <a:ext cx="417292" cy="488859"/>
                      </a:xfrm>
                      <a:prstGeom prst="rect">
                        <a:avLst/>
                      </a:prstGeom>
                    </p:spPr>
                  </p:pic>
                </p:oleObj>
              </mc:Fallback>
            </mc:AlternateContent>
          </a:graphicData>
        </a:graphic>
      </p:graphicFrame>
      <p:sp>
        <p:nvSpPr>
          <p:cNvPr id="13" name="Oval 12"/>
          <p:cNvSpPr/>
          <p:nvPr/>
        </p:nvSpPr>
        <p:spPr>
          <a:xfrm>
            <a:off x="6669499" y="924100"/>
            <a:ext cx="5400000" cy="5400000"/>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Oval 16"/>
          <p:cNvSpPr/>
          <p:nvPr/>
        </p:nvSpPr>
        <p:spPr>
          <a:xfrm>
            <a:off x="9314631" y="4336231"/>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Oval 17"/>
          <p:cNvSpPr/>
          <p:nvPr/>
        </p:nvSpPr>
        <p:spPr>
          <a:xfrm>
            <a:off x="9321114" y="5539216"/>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19" name="Object 18"/>
          <p:cNvGraphicFramePr>
            <a:graphicFrameLocks noChangeAspect="1"/>
          </p:cNvGraphicFramePr>
          <p:nvPr>
            <p:extLst>
              <p:ext uri="{D42A27DB-BD31-4B8C-83A1-F6EECF244321}">
                <p14:modId xmlns:p14="http://schemas.microsoft.com/office/powerpoint/2010/main" val="3119038490"/>
              </p:ext>
            </p:extLst>
          </p:nvPr>
        </p:nvGraphicFramePr>
        <p:xfrm>
          <a:off x="9266904" y="6235384"/>
          <a:ext cx="594577" cy="589693"/>
        </p:xfrm>
        <a:graphic>
          <a:graphicData uri="http://schemas.openxmlformats.org/presentationml/2006/ole">
            <mc:AlternateContent xmlns:mc="http://schemas.openxmlformats.org/markup-compatibility/2006">
              <mc:Choice xmlns:v="urn:schemas-microsoft-com:vml" Requires="v">
                <p:oleObj spid="_x0000_s4102" name="Equation" r:id="rId12" imgW="164880" imgH="164880" progId="Equation.DSMT4">
                  <p:embed/>
                </p:oleObj>
              </mc:Choice>
              <mc:Fallback>
                <p:oleObj name="Equation" r:id="rId12" imgW="164880" imgH="164880" progId="Equation.DSMT4">
                  <p:embed/>
                  <p:pic>
                    <p:nvPicPr>
                      <p:cNvPr id="19" name="Object 18"/>
                      <p:cNvPicPr/>
                      <p:nvPr/>
                    </p:nvPicPr>
                    <p:blipFill>
                      <a:blip r:embed="rId13"/>
                      <a:stretch>
                        <a:fillRect/>
                      </a:stretch>
                    </p:blipFill>
                    <p:spPr>
                      <a:xfrm>
                        <a:off x="9266904" y="6235384"/>
                        <a:ext cx="594577" cy="589693"/>
                      </a:xfrm>
                      <a:prstGeom prst="rect">
                        <a:avLst/>
                      </a:prstGeom>
                    </p:spPr>
                  </p:pic>
                </p:oleObj>
              </mc:Fallback>
            </mc:AlternateContent>
          </a:graphicData>
        </a:graphic>
      </p:graphicFrame>
      <p:sp>
        <p:nvSpPr>
          <p:cNvPr id="20" name="Oval 19"/>
          <p:cNvSpPr/>
          <p:nvPr/>
        </p:nvSpPr>
        <p:spPr>
          <a:xfrm>
            <a:off x="9327597" y="6304455"/>
            <a:ext cx="72000" cy="705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21" name="Object 20"/>
          <p:cNvGraphicFramePr>
            <a:graphicFrameLocks noChangeAspect="1"/>
          </p:cNvGraphicFramePr>
          <p:nvPr>
            <p:extLst>
              <p:ext uri="{D42A27DB-BD31-4B8C-83A1-F6EECF244321}">
                <p14:modId xmlns:p14="http://schemas.microsoft.com/office/powerpoint/2010/main" val="3022692914"/>
              </p:ext>
            </p:extLst>
          </p:nvPr>
        </p:nvGraphicFramePr>
        <p:xfrm>
          <a:off x="8991150" y="4072751"/>
          <a:ext cx="426316" cy="550563"/>
        </p:xfrm>
        <a:graphic>
          <a:graphicData uri="http://schemas.openxmlformats.org/presentationml/2006/ole">
            <mc:AlternateContent xmlns:mc="http://schemas.openxmlformats.org/markup-compatibility/2006">
              <mc:Choice xmlns:v="urn:schemas-microsoft-com:vml" Requires="v">
                <p:oleObj spid="_x0000_s4103" name="Equation" r:id="rId14" imgW="126720" imgH="164880" progId="Equation.DSMT4">
                  <p:embed/>
                </p:oleObj>
              </mc:Choice>
              <mc:Fallback>
                <p:oleObj name="Equation" r:id="rId14" imgW="126720" imgH="164880" progId="Equation.DSMT4">
                  <p:embed/>
                  <p:pic>
                    <p:nvPicPr>
                      <p:cNvPr id="21" name="Object 20"/>
                      <p:cNvPicPr/>
                      <p:nvPr/>
                    </p:nvPicPr>
                    <p:blipFill>
                      <a:blip r:embed="rId15"/>
                      <a:stretch>
                        <a:fillRect/>
                      </a:stretch>
                    </p:blipFill>
                    <p:spPr>
                      <a:xfrm>
                        <a:off x="8991150" y="4072751"/>
                        <a:ext cx="426316" cy="550563"/>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2294833177"/>
              </p:ext>
            </p:extLst>
          </p:nvPr>
        </p:nvGraphicFramePr>
        <p:xfrm>
          <a:off x="9096375" y="4699000"/>
          <a:ext cx="319088" cy="411163"/>
        </p:xfrm>
        <a:graphic>
          <a:graphicData uri="http://schemas.openxmlformats.org/presentationml/2006/ole">
            <mc:AlternateContent xmlns:mc="http://schemas.openxmlformats.org/markup-compatibility/2006">
              <mc:Choice xmlns:v="urn:schemas-microsoft-com:vml" Requires="v">
                <p:oleObj spid="_x0000_s4104" name="Equation" r:id="rId16" imgW="126720" imgH="164880" progId="Equation.DSMT4">
                  <p:embed/>
                </p:oleObj>
              </mc:Choice>
              <mc:Fallback>
                <p:oleObj name="Equation" r:id="rId16" imgW="126720" imgH="164880" progId="Equation.DSMT4">
                  <p:embed/>
                  <p:pic>
                    <p:nvPicPr>
                      <p:cNvPr id="22" name="Object 21"/>
                      <p:cNvPicPr/>
                      <p:nvPr/>
                    </p:nvPicPr>
                    <p:blipFill>
                      <a:blip r:embed="rId17"/>
                      <a:stretch>
                        <a:fillRect/>
                      </a:stretch>
                    </p:blipFill>
                    <p:spPr>
                      <a:xfrm>
                        <a:off x="9096375" y="4699000"/>
                        <a:ext cx="319088" cy="411163"/>
                      </a:xfrm>
                      <a:prstGeom prst="rect">
                        <a:avLst/>
                      </a:prstGeom>
                    </p:spPr>
                  </p:pic>
                </p:oleObj>
              </mc:Fallback>
            </mc:AlternateContent>
          </a:graphicData>
        </a:graphic>
      </p:graphicFrame>
      <p:sp>
        <p:nvSpPr>
          <p:cNvPr id="23" name="Rectangle 22"/>
          <p:cNvSpPr/>
          <p:nvPr/>
        </p:nvSpPr>
        <p:spPr>
          <a:xfrm rot="4127670">
            <a:off x="10376211" y="3903225"/>
            <a:ext cx="155615" cy="162494"/>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25" name="Straight Connector 24"/>
          <p:cNvCxnSpPr/>
          <p:nvPr/>
        </p:nvCxnSpPr>
        <p:spPr>
          <a:xfrm flipH="1">
            <a:off x="9286360" y="3862457"/>
            <a:ext cx="1231822" cy="538276"/>
          </a:xfrm>
          <a:prstGeom prst="line">
            <a:avLst/>
          </a:prstGeom>
          <a:ln w="50800">
            <a:solidFill>
              <a:srgbClr val="FF0000">
                <a:alpha val="23000"/>
              </a:srgbClr>
            </a:solidFill>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ext uri="{D42A27DB-BD31-4B8C-83A1-F6EECF244321}">
                <p14:modId xmlns:p14="http://schemas.microsoft.com/office/powerpoint/2010/main" val="1867840769"/>
              </p:ext>
            </p:extLst>
          </p:nvPr>
        </p:nvGraphicFramePr>
        <p:xfrm>
          <a:off x="9732963" y="3754438"/>
          <a:ext cx="311150" cy="398462"/>
        </p:xfrm>
        <a:graphic>
          <a:graphicData uri="http://schemas.openxmlformats.org/presentationml/2006/ole">
            <mc:AlternateContent xmlns:mc="http://schemas.openxmlformats.org/markup-compatibility/2006">
              <mc:Choice xmlns:v="urn:schemas-microsoft-com:vml" Requires="v">
                <p:oleObj spid="_x0000_s4105" name="Equation" r:id="rId18" imgW="126720" imgH="164880" progId="Equation.DSMT4">
                  <p:embed/>
                </p:oleObj>
              </mc:Choice>
              <mc:Fallback>
                <p:oleObj name="Equation" r:id="rId18" imgW="126720" imgH="164880" progId="Equation.DSMT4">
                  <p:embed/>
                  <p:pic>
                    <p:nvPicPr>
                      <p:cNvPr id="28" name="Object 27"/>
                      <p:cNvPicPr/>
                      <p:nvPr/>
                    </p:nvPicPr>
                    <p:blipFill>
                      <a:blip r:embed="rId19"/>
                      <a:stretch>
                        <a:fillRect/>
                      </a:stretch>
                    </p:blipFill>
                    <p:spPr>
                      <a:xfrm>
                        <a:off x="9732963" y="3754438"/>
                        <a:ext cx="311150" cy="398462"/>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3499066142"/>
              </p:ext>
            </p:extLst>
          </p:nvPr>
        </p:nvGraphicFramePr>
        <p:xfrm>
          <a:off x="9114335" y="5739921"/>
          <a:ext cx="287337" cy="442912"/>
        </p:xfrm>
        <a:graphic>
          <a:graphicData uri="http://schemas.openxmlformats.org/presentationml/2006/ole">
            <mc:AlternateContent xmlns:mc="http://schemas.openxmlformats.org/markup-compatibility/2006">
              <mc:Choice xmlns:v="urn:schemas-microsoft-com:vml" Requires="v">
                <p:oleObj spid="_x0000_s4106" name="Equation" r:id="rId20" imgW="114120" imgH="177480" progId="Equation.DSMT4">
                  <p:embed/>
                </p:oleObj>
              </mc:Choice>
              <mc:Fallback>
                <p:oleObj name="Equation" r:id="rId20" imgW="114120" imgH="177480" progId="Equation.DSMT4">
                  <p:embed/>
                  <p:pic>
                    <p:nvPicPr>
                      <p:cNvPr id="29" name="Object 28"/>
                      <p:cNvPicPr/>
                      <p:nvPr/>
                    </p:nvPicPr>
                    <p:blipFill>
                      <a:blip r:embed="rId21"/>
                      <a:stretch>
                        <a:fillRect/>
                      </a:stretch>
                    </p:blipFill>
                    <p:spPr>
                      <a:xfrm>
                        <a:off x="9114335" y="5739921"/>
                        <a:ext cx="287337" cy="442912"/>
                      </a:xfrm>
                      <a:prstGeom prst="rect">
                        <a:avLst/>
                      </a:prstGeom>
                    </p:spPr>
                  </p:pic>
                </p:oleObj>
              </mc:Fallback>
            </mc:AlternateContent>
          </a:graphicData>
        </a:graphic>
      </p:graphicFrame>
      <p:cxnSp>
        <p:nvCxnSpPr>
          <p:cNvPr id="30" name="Straight Connector 29"/>
          <p:cNvCxnSpPr/>
          <p:nvPr/>
        </p:nvCxnSpPr>
        <p:spPr>
          <a:xfrm flipH="1">
            <a:off x="9329854" y="5592444"/>
            <a:ext cx="1840432" cy="734679"/>
          </a:xfrm>
          <a:prstGeom prst="line">
            <a:avLst/>
          </a:prstGeom>
          <a:ln w="50800">
            <a:solidFill>
              <a:srgbClr val="FF0000">
                <a:alpha val="23000"/>
              </a:srgbClr>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rot="4127670">
            <a:off x="10984016" y="5472786"/>
            <a:ext cx="155615" cy="162494"/>
          </a:xfrm>
          <a:prstGeom prst="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33" name="Object 32"/>
          <p:cNvGraphicFramePr>
            <a:graphicFrameLocks noChangeAspect="1"/>
          </p:cNvGraphicFramePr>
          <p:nvPr>
            <p:extLst>
              <p:ext uri="{D42A27DB-BD31-4B8C-83A1-F6EECF244321}">
                <p14:modId xmlns:p14="http://schemas.microsoft.com/office/powerpoint/2010/main" val="4127919737"/>
              </p:ext>
            </p:extLst>
          </p:nvPr>
        </p:nvGraphicFramePr>
        <p:xfrm>
          <a:off x="9043988" y="2735263"/>
          <a:ext cx="311150" cy="336550"/>
        </p:xfrm>
        <a:graphic>
          <a:graphicData uri="http://schemas.openxmlformats.org/presentationml/2006/ole">
            <mc:AlternateContent xmlns:mc="http://schemas.openxmlformats.org/markup-compatibility/2006">
              <mc:Choice xmlns:v="urn:schemas-microsoft-com:vml" Requires="v">
                <p:oleObj spid="_x0000_s4107" name="Equation" r:id="rId22" imgW="126720" imgH="139680" progId="Equation.DSMT4">
                  <p:embed/>
                </p:oleObj>
              </mc:Choice>
              <mc:Fallback>
                <p:oleObj name="Equation" r:id="rId22" imgW="126720" imgH="139680" progId="Equation.DSMT4">
                  <p:embed/>
                  <p:pic>
                    <p:nvPicPr>
                      <p:cNvPr id="33" name="Object 32"/>
                      <p:cNvPicPr/>
                      <p:nvPr/>
                    </p:nvPicPr>
                    <p:blipFill>
                      <a:blip r:embed="rId23"/>
                      <a:stretch>
                        <a:fillRect/>
                      </a:stretch>
                    </p:blipFill>
                    <p:spPr>
                      <a:xfrm>
                        <a:off x="9043988" y="2735263"/>
                        <a:ext cx="311150" cy="336550"/>
                      </a:xfrm>
                      <a:prstGeom prst="rect">
                        <a:avLst/>
                      </a:prstGeom>
                    </p:spPr>
                  </p:pic>
                </p:oleObj>
              </mc:Fallback>
            </mc:AlternateContent>
          </a:graphicData>
        </a:graphic>
      </p:graphicFrame>
      <p:sp>
        <p:nvSpPr>
          <p:cNvPr id="34" name="TextBox 33"/>
          <p:cNvSpPr txBox="1"/>
          <p:nvPr/>
        </p:nvSpPr>
        <p:spPr>
          <a:xfrm>
            <a:off x="83261" y="4079116"/>
            <a:ext cx="5068162" cy="584775"/>
          </a:xfrm>
          <a:prstGeom prst="rect">
            <a:avLst/>
          </a:prstGeom>
          <a:noFill/>
        </p:spPr>
        <p:txBody>
          <a:bodyPr wrap="square" rtlCol="0">
            <a:spAutoFit/>
          </a:bodyPr>
          <a:lstStyle/>
          <a:p>
            <a:r>
              <a:rPr lang="en-CA" sz="3200" dirty="0">
                <a:solidFill>
                  <a:srgbClr val="FF0000"/>
                </a:solidFill>
              </a:rPr>
              <a:t>Find all the similar triangles!</a:t>
            </a:r>
          </a:p>
        </p:txBody>
      </p:sp>
    </p:spTree>
    <p:extLst>
      <p:ext uri="{BB962C8B-B14F-4D97-AF65-F5344CB8AC3E}">
        <p14:creationId xmlns:p14="http://schemas.microsoft.com/office/powerpoint/2010/main" val="62927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down)">
                                      <p:cBhvr>
                                        <p:cTn id="28" dur="580">
                                          <p:stCondLst>
                                            <p:cond delay="0"/>
                                          </p:stCondLst>
                                        </p:cTn>
                                        <p:tgtEl>
                                          <p:spTgt spid="17"/>
                                        </p:tgtEl>
                                      </p:cBhvr>
                                    </p:animEffect>
                                    <p:anim calcmode="lin" valueType="num">
                                      <p:cBhvr>
                                        <p:cTn id="29"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34" dur="26">
                                          <p:stCondLst>
                                            <p:cond delay="650"/>
                                          </p:stCondLst>
                                        </p:cTn>
                                        <p:tgtEl>
                                          <p:spTgt spid="17"/>
                                        </p:tgtEl>
                                      </p:cBhvr>
                                      <p:to x="100000" y="60000"/>
                                    </p:animScale>
                                    <p:animScale>
                                      <p:cBhvr>
                                        <p:cTn id="35" dur="166" decel="50000">
                                          <p:stCondLst>
                                            <p:cond delay="676"/>
                                          </p:stCondLst>
                                        </p:cTn>
                                        <p:tgtEl>
                                          <p:spTgt spid="17"/>
                                        </p:tgtEl>
                                      </p:cBhvr>
                                      <p:to x="100000" y="100000"/>
                                    </p:animScale>
                                    <p:animScale>
                                      <p:cBhvr>
                                        <p:cTn id="36" dur="26">
                                          <p:stCondLst>
                                            <p:cond delay="1312"/>
                                          </p:stCondLst>
                                        </p:cTn>
                                        <p:tgtEl>
                                          <p:spTgt spid="17"/>
                                        </p:tgtEl>
                                      </p:cBhvr>
                                      <p:to x="100000" y="80000"/>
                                    </p:animScale>
                                    <p:animScale>
                                      <p:cBhvr>
                                        <p:cTn id="37" dur="166" decel="50000">
                                          <p:stCondLst>
                                            <p:cond delay="1338"/>
                                          </p:stCondLst>
                                        </p:cTn>
                                        <p:tgtEl>
                                          <p:spTgt spid="17"/>
                                        </p:tgtEl>
                                      </p:cBhvr>
                                      <p:to x="100000" y="100000"/>
                                    </p:animScale>
                                    <p:animScale>
                                      <p:cBhvr>
                                        <p:cTn id="38" dur="26">
                                          <p:stCondLst>
                                            <p:cond delay="1642"/>
                                          </p:stCondLst>
                                        </p:cTn>
                                        <p:tgtEl>
                                          <p:spTgt spid="17"/>
                                        </p:tgtEl>
                                      </p:cBhvr>
                                      <p:to x="100000" y="90000"/>
                                    </p:animScale>
                                    <p:animScale>
                                      <p:cBhvr>
                                        <p:cTn id="39" dur="166" decel="50000">
                                          <p:stCondLst>
                                            <p:cond delay="1668"/>
                                          </p:stCondLst>
                                        </p:cTn>
                                        <p:tgtEl>
                                          <p:spTgt spid="17"/>
                                        </p:tgtEl>
                                      </p:cBhvr>
                                      <p:to x="100000" y="100000"/>
                                    </p:animScale>
                                    <p:animScale>
                                      <p:cBhvr>
                                        <p:cTn id="40" dur="26">
                                          <p:stCondLst>
                                            <p:cond delay="1808"/>
                                          </p:stCondLst>
                                        </p:cTn>
                                        <p:tgtEl>
                                          <p:spTgt spid="17"/>
                                        </p:tgtEl>
                                      </p:cBhvr>
                                      <p:to x="100000" y="95000"/>
                                    </p:animScale>
                                    <p:animScale>
                                      <p:cBhvr>
                                        <p:cTn id="41" dur="166" decel="50000">
                                          <p:stCondLst>
                                            <p:cond delay="1834"/>
                                          </p:stCondLst>
                                        </p:cTn>
                                        <p:tgtEl>
                                          <p:spTgt spid="17"/>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down)">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500"/>
                                        <p:tgtEl>
                                          <p:spTgt spid="18"/>
                                        </p:tgtEl>
                                      </p:cBhvr>
                                    </p:animEffect>
                                  </p:childTnLst>
                                </p:cTn>
                              </p:par>
                              <p:par>
                                <p:cTn id="57" presetID="10" presetClass="entr" presetSubtype="0" fill="hold" nodeType="with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fade">
                                      <p:cBhvr>
                                        <p:cTn id="59" dur="5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fade">
                                      <p:cBhvr>
                                        <p:cTn id="69" dur="500"/>
                                        <p:tgtEl>
                                          <p:spTgt spid="19"/>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500"/>
                                        <p:tgtEl>
                                          <p:spTgt spid="23"/>
                                        </p:tgtEl>
                                      </p:cBhvr>
                                    </p:animEffect>
                                  </p:childTnLst>
                                </p:cTn>
                              </p:par>
                              <p:par>
                                <p:cTn id="83" presetID="1" presetClass="entr" presetSubtype="0"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fade">
                                      <p:cBhvr>
                                        <p:cTn id="94" dur="500"/>
                                        <p:tgtEl>
                                          <p:spTgt spid="29"/>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fade">
                                      <p:cBhvr>
                                        <p:cTn id="103" dur="500"/>
                                        <p:tgtEl>
                                          <p:spTgt spid="32"/>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500"/>
                                        <p:tgtEl>
                                          <p:spTgt spid="33"/>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34"/>
                                        </p:tgtEl>
                                        <p:attrNameLst>
                                          <p:attrName>style.visibility</p:attrName>
                                        </p:attrNameLst>
                                      </p:cBhvr>
                                      <p:to>
                                        <p:strVal val="visible"/>
                                      </p:to>
                                    </p:set>
                                    <p:animEffect transition="in" filter="fade">
                                      <p:cBhvr>
                                        <p:cTn id="11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3" grpId="0" animBg="1"/>
      <p:bldP spid="17" grpId="0" animBg="1"/>
      <p:bldP spid="18" grpId="0" animBg="1"/>
      <p:bldP spid="20" grpId="0" animBg="1"/>
      <p:bldP spid="23" grpId="0" animBg="1"/>
      <p:bldP spid="32" grpId="0" animBg="1"/>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pic>
        <p:nvPicPr>
          <p:cNvPr id="4" name="Picture 3"/>
          <p:cNvPicPr>
            <a:picLocks noChangeAspect="1"/>
          </p:cNvPicPr>
          <p:nvPr/>
        </p:nvPicPr>
        <p:blipFill>
          <a:blip r:embed="rId3"/>
          <a:stretch>
            <a:fillRect/>
          </a:stretch>
        </p:blipFill>
        <p:spPr>
          <a:xfrm>
            <a:off x="425512" y="258180"/>
            <a:ext cx="10031239" cy="5948444"/>
          </a:xfrm>
          <a:prstGeom prst="rect">
            <a:avLst/>
          </a:prstGeom>
        </p:spPr>
      </p:pic>
    </p:spTree>
    <p:extLst>
      <p:ext uri="{BB962C8B-B14F-4D97-AF65-F5344CB8AC3E}">
        <p14:creationId xmlns:p14="http://schemas.microsoft.com/office/powerpoint/2010/main" val="34143371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282648FE-D052-46C3-8DAE-22BF38C4AA69"/>
  <p:tag name="ISPRING_SCORM_RATE_SLIDES" val="1"/>
  <p:tag name="ISPRING_SCORM_PASSING_SCORE" val="100.0000000000"/>
  <p:tag name="ISPRING_PLAYERS_CUSTOMIZATION" val="UEsDBBQAAgAIAA1NU0cqDcM2UQQAAAsQAAAdAAAAdW5pdmVyc2FsL2NvbW1vbl9tZXNzYWdlcy5sbmetV/9u2zYQ/r9A34EQUGADNrcd0KIYEgeyxNhEZMmV6DjZMAiMxNhEKDHTD7fZX32aPtieZEdKbuykg6SkgG1YtO+74913H49HJ58ziba8KIXKj623ozcW4nmiUpGvj60lPf31g4XKiuUpkyrnx1auLHQyfvniSLJ8XbM1h+8vXyB0lPGyhMdyrJ/un5FIj63FJHaC+cL2L2MvmAbxhEytsaOyW5bfIU+t1U+/vf/w+e279z8fvW7t+sBEc9vzDoGQQXr3pgeQT8PAiwENe7GPL6g11p/D7IIl9YiPrXH7ZZj1IsTn1lh/dtotwxD7NI484uKYRLEfUJMLD1PsWuNLVaMN23JUKbQV/BOqNhzqWImCo1KK1PyQKFjIa97lzA3mNvHjEEc0JA4lgW+NI1UUd78YWFZXG1WAuxKlomRXkqfGJzDG/H5b8BJcswoYheBVbQT8U2VM5KNO16G9Iv40pkHgRTH23d2KNcZ5ityCaTcDUUI7wiEAFKzkxRNsY8MyY45sKYchzMh05sGb6hBmYr2R8K6GxrHAUIMFz7usgCM4BHZF0SoIXZ00cIUYumVl+UkV6QE/9gvVBUx8JwAKOnQPnGqMHTDUWIBuFAVPqi6wOY4ie4rjSXABRIa+C4ZYBGfQbmdDLC5xBC2Coy4b3z4nU1sTXrfYjv+7/kqYprO8QyxJwE6nbytUXcKKTil0gem0cpiXCH9cQtWI7X2nixtASKyp11psOYRQpN3sAU1xsKv583FJ/ohPbeJhNwZCucEqpkbstDMG8pCrCjEpld4A+GXpluUJR1c8YTUQ/g7+lorU/E0X20Tydy3+QaxqpeVVq0q+iy9ejZ4XGqEeqOmKFXmPPn8AdaCJjzeb1SXstKp4dlt17WIvE6MfEsVz96W77n831acuz9zRA/9DtxM1wjQh0O0TofpbYDiKtPjC6SH7WxH/FBwtGn0DAST59QCfftAC+Ao9FeMcMn8QwjlUZID9Ck8iQnWO+VUpqs4z2xSqqff3OZLAkCR5xe95csWvFfS/5GzbHN0g4YY4oyc4G0SIvcniQKdbFB8CWjfjA4QkRQb7T3tgLud4l8FGXg8ysVK1TI2cSXFjJBZqU2f88cxyXajMrEpW7nqpUfiT50TRbC5snC4GnL0RtkNnFju272A97uoelj2NgMs6Jo9GsWdPtDmQOmNVsoFz5VrVedoTqJlYXXxqA1ib0oizItn8++VrT4wHkTSrqF39fRAIdKjWJfwN7E9fVbz8qwuE2pNDO/PQx6qd8Hd2PQd+SoAOP2SSZs2hlakMlkbdfoFtbdFsSm1nNgdCRoZ/qi6S7jFlH2Fuh2cgSmYWtcZzVtyAolGl5CAUk2pNwGqY9/tLVl1JkfMhts87E/SGKVnEtuuaGyc0nxTJTXOWpjBXJ+3VU8LVsy+YM7N9ELwHeDwV1UBAc8bs5AUavXm+b/Pt4yPn21Npru1Hr/du8f8BUEsDBBQAAgAIAA1NU0cl32KDvQQAAMsWAAAnAAAAdW5pdmVyc2FsL2ZsYXNoX3B1Ymxpc2hpbmdfc2V0dGluZ3MueG1szVjdbho5FL7nKaxZ9bIhSZNsGgERIYOCyl9hsm20WiEzYxhvPPbU9kDp1T5NH2yfZI9xIBAI8WxFFOWC4DnnOz/2+fwxpcvvCUMTIhUVvOwdHRx6iPBQRJSPy95tUH9/7iGlMY8wE5yUPS48dFkplNJsyKiK+0RrMFUIYLi6SHXZi7VOL4rF6XR6QFUqzVPBMg346iAUSTGVRBGuiSymDM/gQ89SorxKoYBQyS61RJQxgmgEKXBqssOszrCKvaI1G+LwfixFxqOaYEIiOR6Wvd/Oq+ZvYWOhrmlCuClOVWDRLOsLHEXU5INZn/4gKCZ0HEPiR4cnHprSSMdl78PhscEB++ImzhzdVoENTk1AOVw/BEiIxhHW2H61ESUZEQl9JaqiZUYAdG1txVKT73q5YJeiGccJDQN4gkyvyt51MOj5db/nt2v+4LbXtKk6ewSNoOk7+fSbjWt/0O4Efn9wE7SauZ0C/2uQwylvZs7w3Z7f99uB3xtcNTo5PdyTevTxW9VGM6fPF/+q3wjyRmpXW3ldujedtptPrdPqVtt3uVK7uev6vWaj/WkQdDrNoNF99Jqf+5UTXiquD0sJhkpkcm0kFmzRjYUWTyZDEQ1sxbAck0DUKczwCDNFPPR3SsafM8yonpm5BlK7JyStqpSEumdmtuyZOfQe4SwgpAbBVhjhdMkIH0/Wqi/a8CuVbU+0BJSXYj5rivGrZ396tsz++Ox8d/rb0ixhrXEYA/HpBW+triysRoKvUZb5joaCRcuCSDIkURsnZIXP+/eU18HyyEMjOEQMSq1KipmHqIbSw6WzyoZKUz2/Qeqrlgiw4KYiqNXfaEUYYwn1qdX1h64bzg4rf7aFJuov2wi79JypzyN0LfEUbjIX8y7hLmY3sEnMbBSRTklIrHJYoipjLsa9xcC5GLewvCcSBUIwJ/vuYiRQg4+EU+4Jpk55fyFDRTVxMb2iTqE7mWaUOyHOj45TliJjEZqJDDF6T5AWCDqSJfBfTNCqgkAjKZL5KqgcjRSjcKwnlExJdOkS6A5CJBl4mjFmRNsI3zL6Aw3JSEjAJXgCBxjWqbL4B7mAU6zUIyhe5PjO3sON9rX/9Z0pEEcTDJomHziwCklSvQ98DLVzASEYE9DNFQjoTIgzGBWzPxGN5mYuZTrHjvFkvulmI+egsN0U8rGY8CAE/qM8I66AIeZIcDZDOISRVeYITajIFKzYw2Kh1f9K0LoiyuepjoGmIZiM3Ejn8Oj4w8np2e/nHy8Oiv/+8/P9TqcH3dBl2ESzwqG2U6E6ez5Rwy/4PaM63byeaM8XnJ5VoM5+edPcoUadPbcIP2ffp8rU2XFDn77guUOlvuC5Q6tu+NaFTAxRRRsnYftPnQeVtalESkWjkLYLprmue4t6qe9Xe7UbBHt02wz6F27XJIKGhTGQysj8VHe6hW8D2A7fCd503UmG9Pw/nABhA52Y0y1su+NU8CdHmWZkQ3dFMjilAHf+2AoMuPUZTUAyRa9G579Crs+N1D55eW989SrM8Us/tSzt7Ik5CJZhDIdobwfvzTPzPtv7ljpmvy1f7qy9zVm+IVl/ZWqeJJTTBPpoBOjyPWvl9OSwVNz+qFAAtPUX0JXCf1BLAwQUAAIACAANTVNHSEisH7ECAABRCgAAIQAAAHVuaXZlcnNhbC9mbGFzaF9za2luX3NldHRpbmdzLnhtbJVW227bMAx931cE2XvcXdMBaoA0zYAC3VqsRd9lm7GFyJIhyeny99O1lhM79kIUiMhzSIoXpUjuCVt9mM1QxikXz6AUYYU0mqCbkfxmnjZKcbbIOFPA1IJxUWE6X338aT8oscgxFj+AmMrZ4QzaMEv7mULxMb4tjQwRMl7VmB0feMEXKc72heANy0dTK481CErYXiOvfiw328EAlEh1r6Dq5LS9NjKNUguQEkxK37dGRlkUp0BDpCv7mchpQ12+/QntQCRRlrb+ZGSIVuMCukW+XhsZxjPtvduVpZHLBAV/lYZ++WxkEErxEUTX+d1XI4MMXjf1/8xILXhhCtrlXG7iO4dynOv1M1ldGRklmAuZQKNd8OWxd72LQP5rvPfIrKvg9MnU9eRBME1PKayUaAAl4eRssuRvj43S+wGrHaZSA2JVC3rSST/hRgY3XV2L+wNvhOWxL69pIa+cNhVsXMKRu66+xW82t/atiJ2+66IMBRy8MkqxVbbI37quZ8hI2SKfKcnhkdHjGfzU4jihx7fYd/Ny+bUVGNbH3FvDKVhNpAezuTIK7RUBU/EcVtKk80IqMG1DidW5lJKznBDDB1JgRTj7ZXDp0V5GouTE4Eetf7CQIopC37zZHPUrHffLnsfH0f0otHdz55nSb/jNHCuFs7LSP0pyPvM8vSTazTzpZ5hXUsNB3LMdn8ipsNiDeOGcTo3CuIKpWO4WawCNkqgAKOmvMPI++krPmioFsdUdIxBGpqtzuJIUJdV/6pXAG+TB6Bs2YHVUVWp/DBP6Do80fgAAi6wME+sOzlI1VBEKBwh7HynslYfuhqSe0KFhW6sH2Kl43LzmZB6jFWrH0b8S7ZzEfrqGHsKrTquf4SzjI69wKu3FOks/9iaHl8yMXgxyCj9MHdfafl5CrTT/Sv4DUEsDBBQAAgAIAA1NU0dBWHYjkQQAANwVAAAmAAAAdW5pdmVyc2FsL2h0bWxfcHVibGlzaGluZ19zZXR0aW5ncy54bWzNWN1y4jYUvucpNO7s5UKSTdIsA2QIcQZm+Ss43c10OoywBVYjS64kw7JXfZo+WJ+kRygQCITI7Sbt5IJwfL7v/Fjn+MOVy68JQzMiFRW86h0XjzxEeCgiyqdV7za4eX/hIaUxjzATnFQ9Ljx0WStU0mzMqIqHRGtwVQhouCqnuurFWqflUmk+nxepSqW5KlimgV8VQ5GUUkkU4ZrIUsrwAj70IiXKqxUKCFWsqSOijBFEI0iBU5MdZk2dMK9kvcY4vJ9KkfGoIZiQSE7HVe+Hi7r5W/lYpmuaEG5qUzUwGrMu4yiiJh3MhvQbQTGh0xjyPj469dCcRjqueh+OTgwP+Jd2eZbstghseBoCquH6IUBCNI6wxvarjSjJhEhoK1E1LTMCpFu2DU9Nvuq1wZqiBccJDQO4gkyrqt51MBr4N/7A7zb80e2gbVN1RgStoO07YYbt1rU/6vYCfzhqBp12blDgfwlygPJm5kzfH/hDvxv4g9FVq5cT4Z7UI8bv1FvtnJjP/tWwFeSN1K138kL6zV7XDdPodfr17l2u1Jp3fX/QbnU/jYJerx20+o+o5bnfOOGV0vawVGCoRCa3RmK1LPqx0OLJZCiiYVkxLKckEDcUZniCmSIe+i0l058yzKhemLmGnXZPSFpXKQn1wMxs1TNz6D3SWUJIDYJtbISz9Ub4eLpVfcmG36hsf6IV2Hgp5ou2mL559mfn6+xPzi8Op78vzQrWGocxLD692lublpXXRPCtlWW+o7Fg0bqgCZwSBrXUJcXMQ1RDbeH6qjYd0DeUwfkx2OPihOud4sIYS8hYbdof+mi2cFj7pSs0Ub/a0qzpOVefR+ha4jk8mlzc+4S7uDWh7cy0nkinJCRWOTxRnTEX58FqhFycO1jeE4kCIZiTf391yFGLT4RT7gmmTnl/JmNFNXFxvaJOoXuZZpQ7MS6PjlOWImMRWogMMXpPkBYIOpIl8F9M0KYmQBMpkqWVYaWRYjQiaEbJnESXLoHuIESSAdIMJiPaRvg9o9/QmEyEBF6CZ3CAwU6V5S/mIk6xUo+keJXjO/tkbXWv/S/vTIE4mmFQKfnIYU+QJNWvwY+hdi4gBGMCurlBAZ0JcQajYu5PRKOlm0uZzrFjPFvedHMjl6RwuynkYznhQgj7i/KMuBKGmCPB2QLhEEZWmSM0oyJTYLGHxVKrf5SghSLKl6lOQUdDMBm5LZ2j45MPp2fnP158LBdLf/3x5/uDoAcl0GfYRLNSoHFQczojn+jbF3DP6Eg31BM1+QLoWU3pjMub5gF96YzcI+WcsU+1pjNwR3G+gDygO19AHlCfO9gbIROzqKKdk7D/x8uDbtpVIpWS0S37JdBSqb2NAhr69UGjiaDrt+1gWHZ78CFoQRjDmpiYn9NOz9XbABrsO9GbPjoJi4H/sxMh3BKnXegWtttzKviTo/AyQqC/IQKcUoCn+NRKBniOM5qACIrebEH/m3X53JC85qZ9tQ30Jrvg8M8huym+1y4gWIYxHItXO0r//fb8rg37P/XAflu/JNl6K7J+07D96rEA9u03srXC31BLAwQUAAIACAANTVNHkkawmakBAABDBgAAHwAAAHVuaXZlcnNhbC9odG1sX3NraW5fc2V0dGluZ3MuanONlE1PwzAMhu/7FVW4oml8DrhNMCQkDkjshjhknddVS+MqSQtj2n+nzr6aNGHEl8R58jp2FK97STNYypKHZG3ndv3mrq0PyGdUBeeuX0T8BfmZFvkMJnkBIpfAPKTeHz24N0ciJMykFZ2u3klWt/QY0s6cC93Gy4CECvh06HAdAL8Cvu/Q4R8ntV1a25RadZ5WxqDspygNSNOXqApuGXb2bEc7Qw/GGtQJdM5TcESHdsTIo+LNkKzNpViUXK5eMcP+lKfLTGElZ7H4i1UJqnnx5RYY3A8fx46cyLV5MVD4gcd3ZHGyVKA17OLejsmCsOBTEC3dgR1/oI5wNyGPrnOdmz09uiBr0yXPoFOluxGZi8lGq1PNIVmXM/BttsTVJZlDCL4C1ZF6uiZzQCyr8h8PWCrMqCIdtFvzAyqQz3KZ7UIPyIIcXZZkY9U7Jmqv/8ScL4TeF1qEfl8Rax2hf+/5zEHQiau9uK+huNGW5YPxbhXtQs5tjN9IaP2RMG4MTxdF0x+a5kg1B93MQb3IOZKj4GoJaoIo7L5EA3aClbENOvn0szlxn97mF1BLAwQUAAIACAANTVNHGtrqO6oAAAAfAQAAGgAAAHVuaXZlcnNhbC9pMThuX3ByZXNldHMueG1snY8xD8IgEIV3fgW5XbBb0wDdTNwcdDYVUUno0XDU+vOF1Bhnh0vuXd73Xk71rzHwp0vkI2poxBa4QxuvHu8aTsfdpgVOecDrECI6DRiB94Yp37R4SI5cJl4ikDQ8cp46KZdlEZ6mVBIohjmXYBI2jrLMGFFWUk4rCivb+b/ozw0MY5yry+xD3qMpe1GrhVOyGipzdig83iLIalDy667KzpRLRRFK/jxm2BtQSwMEFAACAAgADU1TR/WL2nlmAAAAaAAAABwAAAB1bml2ZXJzYWwvbG9jYWxfc2V0dGluZ3MueG1ss7GvyM1RKEstKs7Mz7NVMtQzUFJIzUvOT8nMS7dVCg1x07VQUiguScxLSczJz0u1VcrLV1Kwt+OyyclPTswJTi0pASosVijISaxMLQpJzQUySlL9EnOBKp2cfRNLMvSSE5X07bgAUEsDBBQAAgAIADMDgUT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A1NU0cXtWh9jQoAABNaAAApAAAAdW5pdmVyc2FsL3NraW5fY3VzdG9taXphdGlvbl9zZXR0aW5ncy54bWztXOtu47oR/t+nIBwcoAWK+H4rvCp0oRNjHdvH0ia7LQqDsZlYiCz5SLR3c+AffZo+WJ+kQ0qKJUVWpGy63d3KQoKInG9IDoczJL/1DrwH01Z3HnM25u+EmY6tU8ZM+96T/oDQYOlYjjtzqUeZKIgXIZts6LuK51jErSCPEXtF3NW7yh2xPFrx5UMEMqHidseYY58vHZtRm53bjrshVgXtibUDPWoNnkr1ZZyzp+4Taig+WbA7sqTJtoZtuS/XXkTFWmoMew1FTsUsnc2W2I9j5945vyXLh3vX2dmrPH1cP26pa5n2w7GZjtw7IWyZHhsxuknpnDbE2rCRA7WFqfPosW99ua10+tlAi9xSK95eS+NPHliywQxjJJB70zNZBNnt9Or9eipyS+5pmuWbtXano5yA2NBGCqbfqg+b/QwMo1/Y0RCNdr19Qtoij9RNawJrWls5MRJnu9umOpE87A3b6RjXuedWToN1ax25PcyGWQ5ZwZo/dq8x7A7VbAwfHG/uaOpOv6GmNxQ3WMxzBtVIQBExp5oMOr6iG9NeOZ9H9p0TAMN4o/JaT6oh37FQryv3tB68tZRWA3VbuIF7SMNtFer6Ta3fVKFOa9TVQTWhwtfr0iUEmXStg2qs9jlgZHvUZSN7Rb9Izbh0tCo+ggsXzA9yntRp8ecQtnoQpmqhVr3dbeNDQ242mx2ktrW6Vjt0u/2uXEe41mrXmgel12g2mqjebtf7nUO922g34W3Y74CWFu53UKvbajW0QwM3AI1kWdEa6qHb7NfrMrSGe331MBwq3VoN1ev1Zks7tDvNoVJDIN0EHXKzxw3Y1JpKs3OQFbnea6KhOlSGrQPWcEdto14Dd2q1Q0tRmrXa0bjH0UXNdSzNPZzQnC8oTJ2C1Nqjt8Wda7DcuS4IG3QDXs5okOcU9Yqw9fmS+L4LUjxthkJP+TFW+rQYuApJ55lyUBV/x1ZJNOnmzJrSWU0kzGAEeZAigEtnvm/lwEUTJ8BEyswLC9ryc2YW6ETqzNPNY+6EhkTWzJJOSZ7SmZ8288PCZCad+XkzFzKSPqUzP/wVwB2bfNkiJxKodOanzixoMoNKZ37uzMYkUiiYRSTPl0EiJYA1RPbMFH+WRKUzP31mopJZFKwn8mcmKCWNgulEAs2FC/Mo9FBk0Fygp0QKFhcpNAsVmi3NiYLXZCwZbKAVmNxocAmKhMqZslCnVzN58mkxnl5MF8rooiKp/qpEfFn+sdHpfam3O38aVANcTk36lTwex3Uhoaxdy6drYsyn4wUoxOPFBH80KhL/XRg6/WCMRxNckYI/CiuYzfF1ReK/80A/zOd4Yiz08UjDi5G+mEwNYZcxNrBWkT45O7Qme4qYg/Ym/YzYmiIIz6ZLkWeZK1HBQ7Zp72iO9rS5fDOaXCyM6XSsL/BEC0sqErZXSHPJZ3CH4ormso7noMMlkDFfB1+I+RcakGxZhZVcji4ux/Bj8I5cmvdrC37YK3ozwxOYP2rnAF5hXZcv8EKZfoSZA4+bFgRN34OjvS8I+oR18Ays54BN5OvRhWyMphPuXHOsG/OR+uRZS2Ijx7YeEVkuAYcge+xNZ+dBCXc2uvJ9zCvckI5//QBuPZLHKS7s60SmLZz53txT6IW7yjVTsKxUrPG5+vXD6G+LoTwaY20Bk6dNbxaGWPW8PQLLw3YYIpbl8GFA02S1J/aSolu6JDtwsUcQW5krIbYlMHjemd925u+IsGBp/RKsyomGP/5y/tW9GxljCCs3xLXzLbGEtlhkeD7kDWwloeuQz7fspbFE7HH+Vh15g9HNZF0/ObQ8c/T140p04RWD0sHv8RwSI4QDxXQKgfAVeAzEwA0xrULA0WQIzYljMOzeXcQPJ4UUTKaBjomDvkLNNcxFrCPXMEfFVNxgRR8Z3Or0lm9Ic4DF7Pl+kO47/NhgUTibPfnPLb1zIEZYlOxhZqHc9HyHOn9de0UdJYzEPF5GQ3ugaALduhc3rAg6ZpkbvjPPp/bDFQ6t6YfjmElunJ21ErHPMh9ESIap2m18y2z9afPbvXOdjSi1iBcuNj8p/PUrO+IPce63O4u0mUOvjuW5erlQ5YmK+W6RL3UrPw7cnPdsbOiLsaxwDeDvG8KWa0hId3wPn1+Xv9vT8FAGfYF5dUrc5frf//xXfjWJ/vilKCj9S1E9sIp5HMNP+v4+cRj1/pFDjyErcah4yQkMNsshNP/eWXhDYEvZMGT18gocRhf+4ezcZa7NR1TJlTx/D2FEbOUq0hVxHyAMGY5jFVUkhs8dhBXuw/EMsWOWadOC8K+O63zwxmi2kDVNHK5goVjm8sFPjytEUHCPgiw4ZRXQp17KEwhUCZV0ZbLiOkWqCGMCrEv//bgq96mZ46ngeGKFE7GzY7EDsM1cx5rxq4Pnd2UgwG86bi0qMZefmcK3qIS3dj4HcycJgmpQjRYlRWfQhxnfVQYq42VJ6TmFM9YqIhoUJOWuHQsipOqPJiIeL0+iVFURN2vRfj+VPes4bPiDqkjPj4VJ+Qn9wp7JRwqT8jpPG1M4YTwDJWuiyPC2QyFutDzPzIEMtQkUhvYN3+IyvAdjfuvlRboUFMQlN86KSiL7GeaGBouZl0U7XD3R44H9lMevOOb2UQ/OU4mKo/NWs713wExm0dOuLcYBCzA6++I9zf8DmbQF4N/OJo3hlyL2uKXvKnDWIMv1ht+TV1Cg412Fm/NI66ThtmE048GsEHIjgrmI5YVwNg/hEYRPOWdCHH+lZ4MG1WdmGlSzJmgQqD09f/Zuc0tdDC5g0tA342VR6XV4y3EtNmZx2InKKJ6tQbUNh40QEymIeZXY1oRLxX+J1m92FjMtuqdhmIoUREyTPfqBB0sj27NlNqZ3LOrbQUnhJRDEuaMjRqXjFSdh4myTivNriqUcRm49MfqUUBXmnWOsSslEYYjmzh6Nzg5LzHo1pSmQPWX9QTWaYSFApXBWmUTWha9woTPiwjFmoe/gNLOYiav6RQh5M6IrN2H1NkSX0mr3szmJFKKrr7QarcY3ILpq/a6Ku4WJLtzjz2uIrg7mT3GiqyY+35rokuv8KUZ09WT+FCS6hl3+5Ca6mpzPbhQlunz+vyjR9aL10omulyc6hejSavwpSnS9PEsl0VUSXUlKZ3oljybRe7aKpDuu+/hnoZns2BqcZ008tDI9cUQQzfqXgYmrML4r5BeEK2dDTPu8pNm+Nc3mX4bwu/mb6VzjNuSXIURwAp8ddxVzmm2xG8XRRJ2Ca6pGRL/B1YS6TU5VLcF16JKVlGBJCZaUYEkJlpRgSQmWlGBJCZaU4H+FEgQ3eZONO/HT3sbht9TnJRtZspE/PBuZeQX8ejIycoudi42MyP/AdGSkT/+vfCSj25KOLOnIH5GODH2q5COjrGMscL5ER2YsuTx8ZPY/jfluCcmn7+b9qKRjV3wKko7tLn9K0rEkHUvSsSQdS9KxJB1L0rEkHUvS8ecnHb8rmvB/wOiV/NtPz7+V5FlJnpXkWUmeleRZSZ59+6/yFWXPyu/yld/le2Py7PQC+Km5s5cRz6mz55jvlTkLJr4YdRaAfqqv8kUW9s/xTb4CzFlE9BtQZ8kygIK+k//v838AUEsDBBQAAgAIAA5NU0eFzc13EyUAACYyAAAXAAAAdW5pdmVyc2FsL3VuaXZlcnNhbC5wbmfte3k4m+n7b9qhHaatjk4XtX27qCnFlBJLSnU607G3tcQWGdUwltAgSIl0us5MLW1VUmLrKGqNNUgsbU2lRDC2ICI0JAgJgogIJ4b5/n7nOr9zXef8c67rd675w+V9n/t57vvz3PfnuZ/7efO+v15zvLpf8bgiAADYb/PDlRsAwGckAGC3x+d7ZC2Pc22WZf92Rdy4ehlQ1qk2LbuRC7B2sAYAKpK/WPeVl90r3P7BIwIAUH+89bcreXIBBgCcJ9tcsXaJ8Zljej0JmfbYOx+XH3c37u7bkUfeMZN7DBpe/nAJpvrLwd2tX6R9rtL35Xnrl9cRCddBD+Ryf8rwvnISP/bzrWS579W/zTh2su1W+NfS6BWjpipOKb9opohfFCDVWL1e0/m4qL9xY7nMczmJ9nv8/H3NkCZRowAi5kc3fyFDFVBYyRM1b0ppyfFLudqFUVUoo6n8gtsy0VutO9JlOtBqfVyJsDiHtxYlAkdfJu2TjcH9yxeYWAe2BtIaqp7J7seeT9hOFudYqH6+JZxSr3+EMpFdAfSf5cQmh0tXqQbNIPVWmHB4ZbxmJFkqD8j4zFqkMTm80IXZEPb6epsQ4Jo+VOkgFPDWrA7ZTdMWmRWehW6u0QvYC1EFoBNxk6ngMh/81Gr6LfzKUBk51Nd8Mhg/19kQwHChsCs3HWYaDVWjfilpMalaiEbMIkf6z0KpcMbS1J+5Ty6GGmhNJUlWlQeOAga7Su/zKZYrFTQyS8qn3d+rVNbAgwiGG4SZgpEGAVqAT+ratJhUGH9i0FSHGn94tEzDauFXp5B4IRATIdTGLGqDd8WYbEDEgs0NAe1o8+qH6XL0OpMlZaYOlf9ptSm0gsIxKy0hq4UZizW0uFp1P7M9RiFDm2fMkvxMZg8ui3IGAmazEpuf+BHYZY5izwFWF+wNLX4YliaqsAoNb5emSpd+Voobm7loPLy8urFUYIU+fFsYN0JJo5hqAG6Lk5QjcdpeZiptbQx0dZP3c+e9TMSm9o9nVvnKB5zO8iITuuuDux3qCIcY5MiZHDxbV5vrd6m9qVQpvXUh+rxFUvKk+4lPL3gxmbKBs9nJcROnwqabg7svUu5GyWw/xaONmgRWGwvJ0LnHkI2yBAmSjt4H8M5PkWPGdMWOCv03M+wnXv+eoH3azKZwA+UjjejJmsa1GM6ZorPoNjc1ejMXgocYHKi2/TNshTmiXXtj2nEzwSjrmjoDsof5A89/jtyF5keAd33DVEgY6nzwPvLqo+Te/vLZ7AecJUK3p861/H5Tdv8FVIn0ZXnmwOSSU7RnNAXl8iSCc9g4eUk10RrIO26cHHTesfmcLrWjoXK0hvYMqcZF2RccIKEwnGOqIodRVv9wjVrtKHc56w36mmB5wbQzOHVj+U6ohZs/hdFxLgFu0XSKqo7zkCC8KfqUQKI2L1vp61ZYAqMRDoVtBrDyoSsercVoZb8YfnmzYVeIIIRZBTfTWAQxIALmTJkodiVCHTh0tCYLlUW5I+hvavdTNzrfZGA0+0LyJaAuM1eOuS7sUvi27dfvHL+ekTuhfcTs7Jtx43PaqirE2ezAxbiMsP2qTlHBYuTz55TqyDxoftudK1ncKwYt4SdTuGlQbLavh2Mr1cZuLSBmLSCerbBawUR2O/zUQeyf9+7Bl79cUFbUPZhv0XXo9qEDh44IQVIjiHxbQgoqH3OrYbYFhFkZCiBw0rge/vnUC8bJoK66tPxWapxR1z7qnf7ycxbS7/26aetBTKPQfOp6kPtFQncG3zN5qCF5XP9eqDxjJlsUvYKUp84mz+ACW/20uoQ+XRLLll71IQOVglFtVIa6rgoRNNoT5n8k0qhraCET2bla0wByu1uInI3MGDCBSascDmdUOtR0wCU6La1oPD3vsncrVTibqy/RlZzlWapiJ/ubjokgyIDhyfIFlIOXsHBTdUhQ08FLkgeMrastW5BQHTaXHQEzV0ocvXmndWcm6hxv9oZlBJB4f+T2tdluEU/7JErNaawywxyRUGJHOkSijGWibqE8uJ50BMnZTOauQbU8aE0rR7wKGXrQotj47NqxIaU04uWwxGwsfQbam/DOTEhA9GaK6cLj2MmA9HRLYTvISNChTSWgzundD80n+LKJiS2GAkQDHotQjf4yskrPbKEsfjmrzE+7RZhFGDczCXIfFapYdVH4HWHeAjjF9pFeci08aN2wzE8lWWCeZddKi+qbDwGvIU0dg/Fb7CHYZNEtWUTCYpwalq4vDSbdmSPNEkIYi43XW6UukrJHiZJgNRNLQmDvRf1TTGQCJPocAMDlTuH0DbzOzFw5oa2Uq2iB6mj71vFYj1WvnpPJ79gqb58seh2qo9o4hGHzQ6vd20721y3hlzNzspCO18pybivK1oXfGy/PA4R/gWyDgx71531UKFbIn+6snvZxTJGm+qJ8hI7RHGhXsPs9f+bXQS7WtfdmO0xBvQmM5/yhcs/Hld5dfqQnOXhufxBOFKJhVDIqGmqqNu2vcKV4PKIl5Zo7UtyKIsMs3BbrqCb6yS0IqV1pV3jj71ijA7zwjCTGC7ouI4VeQRST0KlcdlMpHeVCgD2WpvoZbzFh0wKVzUERY73jScGYxJZWbo0mTmLBND4nrVX/AvBWbNYWHSnswoDeFR16+jzlecaliT/yHC+c1P6UBs73yOqeOF2KTeX2WzGRlc8oiHizQtXPrmHxMH8zs7SSDQ8fTkog5UgRYrTgtqM18BUypIJWPosDJek1KzxNM/Gt1jfSVzFgX20t3JjOkmcmQH1JtzbE5X77Ko3Y85PE17Em5ximxJ9gktZlUD5ZkYRq5sS8YWu1zPwBYmBFa6uvnPcX+52VhT/By1dXhlcX1QQaJRbCsLwkwXAWwr2VFh6kLmygIjwZLsyhstnNdVqHIYEBRlnyGfbApmYj9OhnkBVwEjuEHT46xJnNvZPtz2idc4ieIyxctLAkSF/yEazX5Ec7LDhtHY26/DyFmJGRZ6GtaIZ489aZ/Z3jaZ2YiVunfOvz2361z28Tpuev0X9ti/mknGYpLEEYQWinevttfmxtW4O5D+i19FoxjImh6gwzeaZc51pW8Jr2V5wbnzKunHk9oNWu8PSwo1H8iusaHUZRsWIum39P0p3yj4F8yuB6OHJwiCB1w9FjtwJax6lwG1GI+9rkjcnIq9jU5bLppOmye6HEU4IhxccqbtocsyHC269QPi1YytxgJiKiZGJ5KKrkVsPkAtFBL6J6brXTkDLZb3Ir3ZMyzDlAma5j2a04EAnYelnydZetjzbTIXCNYPH4wMIQDANTrYSgoLdUrm9CgzJCvBqBRj6tBHTGwsmWVlFY49ViDE2XaVyyIp11BwA6ZVt76MY4ve19Jcbx80WQNgG5+Czl/oPC44Q1SsxiaqBh6H7VgrY26mAzNoVivuscA4tfLkYlaKenXV3uuuCRfDwqRFZpdBB9avlV44G+tBXKMUCw5tV7N2vWOefHq9cKUoFSIxYCWhC7r9TvB1q5PR41caWSk0lHiD2Ttv1C9K1pQhQ9VS2Ig1fBPTZnOheuSSxaZqQZc2V+b0Y3VbAbHrUIKZaZhkFyEYyKGxKxOfsCzLv2zXIyiLChoLy8lsh7CaOb4uJkS8dlxrgEHctsaj9vlGSxAe8oP06gbvwWghk9WqPHjvqeWPoI/KZ0uc1vBaxB2fJGb+aGMeGOXpFFb3+8muQzGWcGrHEtmWsPnkrYNXMtwfWaki8Apnvv8S+GXx7E0YlKhMn4WQPAmNrnJNFHBV+oD8OyASupaAbcjfjX1GguHYqR0gS//Pnkf+opq+mqT07tBgC6f8uRVYiXdO/py5pK/7Og3WKDi9kIEE4aYFRkrZ4HI3cBAD991y2rgHMOWx8FAO66yUG2BF/+nwruujWt9RNCN4RWmxHCxLA4v5QIyJhh48pwMJiySG9aqZmuiFff6meiHJ56QzrD2pSyCijrJlvY4HE8L9adcM+SFzMuVqvvlPL/bv86b21gqyy9yA/Ysjp8jPdn7lV8QdadIJ2WFze416v8LmRhNsTafut1W3K3wBJFkpIGaBAUtzqvp2EVv37rXF4fmr64Grc2XSAv6/G1n2s3JOucbl4nmahO3rJRfAGbU9wHw2556n6FHCRPv2pL1bEErSkdZJqWzFtvfywBQ9HLM1fMtGm2hdRCOKVM1vmtztm8Nex//4vCpuWZYkJoViy/ntbyWIm1NK6EiRGuLrC1/d7wt6ZfblsERksYrNG4larsRsUap4vLfW4qV5cNtoLpeuOiTml1F0jYwWmUVeYXBvVhDQ9u9pP/ioYNJFTrTfyMc/YwSLrU2/tNbArO5850W4YLXVlGHnctJCr1bvoAwyOGebWJUHwHt42H+mbEfUbMzWaBYuZ/PO6pNLk4ObqNY6ZBF5hoS+Wde63xrT7aDW0nI9+PqX1i19Bzqdnyw8utN2qfHbnZX7ttPPNqf9du9Tt+hYxjGLBIxhswzqZYY0dTvO678OxsefOH55qDGuzNmz/gfcWh5YC4tB05X/fn86zEiyuJeaHPu82Dzzt+LLMtXgxfvcF5dikDkGFxKVnv/UyD7TYApuvl8bNh54xTrqVfg0SDO807ZJt8qXk10gNg2bwz1WFbHjz0HBJXWqtQFNjIPHIhwNoEdxYMG56cZxy8KyBsY1Zvnmm9oZBcNRat4zE6aEguVW4I6KVH366tWdPweo8ZMNtlyssU7Cpm78SO7eqp03v8Dg6ItXW3v83kfn/do2uoQdm0mL8mack9D9COLG7Z8dKcTmmt+MDs7Bmnghd2P4cd2h3Aw9/1qCntF1negkD4ce4KsvRQ8ty8RNkwWQoZwJ/+JQmIJTnAyeTwh1x4aZNIyxc8B/1rxbxeKZZ7Sw5pbJxuvfHY7f1iCMrDrR/t0wRiG3KkO+b4qeUoMKu5VNVOPXc5ygse/KwMlr8cY7LelMA64UZO3cbP5PXhdArkkSxVO2Z+z2Vzr2S5EZcBP1mvz0kS3N99XKyORjK2evjjtA2alfBv8dkbNt0dpNHJPMYpK6tqzDb04cYklchklCzgfUSyrmAxcywh5a7PrtU+1rTrfygjWtVHFG0pI0KyQKMvgli21OAmqCymSnuTvrxrpFTzb20HpJ1B+ssXl2UccK7CzjxY9HMjXtxlWjoofvsv6gi31UcF+h8O8f7d4oubdgqI6G37rD6HTWew/Fj1Rv5hFGNyPPQKcsfBwwTiw/fh2UCsebWySUBpsejP39KRHmVXR76b4rvvaCN4fN0R/YPBqy3HSaZfk0fzq/mdAy3qOCXd7UUnoROvxTgC04ZrifId5KZbpqzxzNLH5iXbLJqDKlRXfYMVTPiE0/hJcfRoC8fyJgFyymVb/YHiERuUysckdMEnchm8tDAaNTQ/6+/Cr4uL+ZsDMoh2TYE9Z+Odo1npNTpk9uL4zsIoH46KHhtBip8HM7q0YbGC3/2pUZTJv0k2XqP3lc8iE1crjeuBPHCI9raM31HZsBhbX/Vj1DRueJTuUEicc0LuGCNB4BIHpl3Z0P5Xn/r0+mUo1neWDLndSVGvxcP70yRRrMEn4kM+FNYGRp2ts9BnlW1PlFnWOe74obZUbrBEEGLxvayOrsoOCadMMnboxaCfy/kAYRauPrW95PRLBlozmqMffyqG6B3t3QTZMY9mcjN/E5WOzAcymL8TUuzSnTwYnq1MhDhqZ8YrNXNAZG9P7IHUg2kC5a7QDGSKfcTMU7xtTqYelLmDRL2AiKYsL7ApTq11DNtVxyeLRGpR2HM3VvXGqGs9ezFwJ1Uggrye3PK8IahULjlEUgpsdCi3580VYr7/ya2KDJa5eW7HkQtBUX4F5LpfnaXnusuA2OMwqXKCoHiyPmiF0ShzkWTHRQ3pkHjVAtLZ/ldA7G9y1AiSx0CJ/JpaGAcZuIM+pmau851CLqWIVNF3orQ27YzvuqW+Q1OhP4+XRK3dyeGU0iGtOgTjdtoADS5sstF3GI3yK/SuzLiEyh6nq+OcwNvESfJSeF3VHfVR5BAW4Vc4AjfjPRcI9HkkC0Nt+4A0DxZZ8W0VGjsQgPwb3ojtLxnyvZD7Xkz3mafZ8u3hER5C4u10N+aDwaFqoBkMkIWuNaM6/xsGAe67SBJk+A++OrFEYjU4/OvikkUj+Yd/0dYPdVbtrzoygQ+Kslk5oTc2M7czvdVUuyTcOz0sMM/2c4cci6XWG3QpB06LNZkrzIOh6ICM5UjKZO8OHXr7iPPp8zjAnY9du7UO5vdHs2Q2PtoP2k91VB667NT/PjbzPCDg4k2G1jC9Jr6YuROLQJ1X4UfGDjy7HVN0pPMBx3vFezw2SmUBfY1ydht3QaH3c4svbpNtnwS/5xLtUpwgHqE1uwvkV/S9fu5tL05y3nafI/ixd1aGXUqtzBveOrtM9Tr6FeM+qstIJy5iv9iB2E9U1dPT+vqMqUY45VNEUZC84zWHH5105/UZVu2rov7fmBU7uxtReZ0oT/JWbnh0DQxsKXIbkxvz0L29JojN1UOidxYdWmtKayz1gWUe//ftUWf/3hz/H14UejWuzRTju+JXqvDcbMyGbRZGVk3EG1Y7wcgaF+8svebxdSSiem5WbM8ye/kNWlrohJ7Rk5h39RIeBQwXyWpuqi+5j01JJmAvDoRnUcX+GNdNxHAJu4na/OIvouU5ps4v9jk7wTUs41b9c1CyWg+4VZKknF9zgbMh4BXYw/ezAlGTqBEsrdT3KDgvF8DCrLZoNh3HInogqYGaoJhv1KOctSb866lzTj+qQyVvkOjpPNxoxpnK2SU7WEZJAGXbkH7qQMuDEUUDV4Xz080hUvISKTmHvO+Bn7t93ocLElKWtnuSXoMHVzErzeTnGh02v+cyRJgpO8lxJnnQmhEoyipBdsqE9/qE/xWgG7iigREPrWuub4tyXiBO/Vz8yPXJrctO+4vdqJHcintepEMlreK+ctAAKIikiOhPf3mk47jPz7rCJxVB6lgkpJu2aMSsWz//B0w1GB90MUjao+PZ+x3WORVJnS+yN9ozNEvpAKYiKIG41OXiHC8ent8R4Z0d1FjKL4klajGaRjY6TrFTPWtL6KZdHjD3fIHbXzzty1O+E1W/bux75kTJ5Wvv3R9SQU5vjj+GZR1+IGx473rPmaRbAtNADoW2qhiMl9oFOatgA3Vj3MrttUJcr9nrkSnt61hrQtFl/1Kv1uKDuEkOSq95QJtalOMppMX/EC0/B2IdOWLEr8MEsWAeaZiEE/WWlz7GqATI3JMV75Hd4afmljrZV3nDIx77bDpoKA2zFpBpFLI+f4Ldz/NOXQjORm4vu5kbfi9H3BRACpf8tOa1Vl8boh+O9hnaJzLT8t/f1BE6xhwvvjxgOJXE89hVqiN8+ZALg2mwSYmp4sQTZdhnyDYQZVnjMSyeOplnQS1aaBW75UFXghNx7cKlYnjhwczJ18rmRg0rgVn0vYqFkQHQCYSbMcQ130FUF59mwsDD/JlC87754bKKnot8/IHtdAQpet9RonxPuc6w03AkoRc2eCwL6xs0W3bb3bhTm2r7g125XU7xkQGXfGhZS92oStZB7CXsht+qanB9mV+isLhomRbJvlMQNFiHdq1pYq8kup4AMswGQqRF0Pe3aohuMn2VxXmxIfIawcQyKimUGSD158VNb9vO1BkPPLJP960LQD146HeLPZkg1kBmYOtAM4hQjoMl7NJrMRS45BO4rn5j7WsBa97D5H3JfpCj7VjJq8sR7yGXRauZrARwS2WniuXA4KJZWUDRZf6xa8WVoVQUbGT2yT6vpgPs+DZzmGpPGCM43fd6qrhzoHENxqSIb63DghHYZj13aNA2rQuKyl90u80oDwVdtH9bNF+1L4g6X7fP2S/6njOtluN84ux4yftb+5/I0FwC1+x7qpK1bH+M4aaizTgfGvy6p3kAPusIy/BsBnWVK5IO3wlmCt9dai1d/ggKUim0xy/bN18veh8EIXkLbfvLEZqJDC8Gtp0djsnDEmhEJGG5LRgUf/spl3rNS/LKeRtQrW2OzVubn36VS1eMK5TLkSMetyR+z0HJ57lkhfE6qw8rVzUgLFUKBk7s0v9Zx1eP98yXXVcIe0o1TeOT2kGGzBs61LYouknSK2CqmL6KykLojGmFJEkMWoorO86rJVHVXV0HS5BvuvHHH09WXA7VMEr2ZIHyyY/AsMZWpF1erLdo8gLDh+BS6lS7szO6a32TWbRs4FvpeSEZ4sFFNBZrRe57z9DpZX711qCmshn3rv7bv4sxxy8jD5lHmIV6HnE6/Htxf5W+1MGOF6Mw72AcDGlcao/XNAjm/7u0k/sT4mktKlQkFRx4rkA+HCmCuA1UeFEDfKgh4O0kppXnwvpvcpFX4YNe7qcJu6yaUUtTf6ZY2hbavfn7+J2YmjJRkHVnZuaBx1mkWc3c4OHtIf/1Ef6cNbiQem7rAcYev/62xft7lUyUNC3jnlCSNa1U7M4iWTUgy+z4tcCtHu3uhyMDDO3PIjWMLb7/VlYE3N3MfTHj9ZeLlzIFcdy2sxU3irykbKsN9lJd9taTkJ/YwVDJcIrzzTyXgrVWYNP5i5zav9oni6HSGY4Xa23gDLf+7SR1r3uVn9T8f30g8799UvOP4B/BP4J/BP8I/hH8I/hH8P+JoIGdCBwdbFgZDpbddb+3iJedx0ObJEyBrOelL/4vtLa/sxbhWescTvbGdLZJtmSEa4LZ4GLij2yd9EsYIZm7AHeRq8mbq8k0XNNSXmCoKdigcanHNUtMx0jp0yYQ7d5ML0vGh8JFhrW1KCV7fYLDlSno8hw9XYXcCwCs2f5EetAQngKV1EAZZwFnvtrsMZD2RGrgPh3FLBwl7F4LkRyoie52mMkqHTFrL/isCl6XeDVZw0Fi0Lj66UnvxpJokWoQZrkp7nJ6nNlTJqB9q8ZTTIoruvNR+4X4igk1mxahmXaVY+y1B3BbHN652GHUZV/1Tst2MBMe0LZy5nRnfuMVg4b595EWShXR3Y2vnb5Iqs/95KcpGeS8u7+31zf3QUYCeXaTH90sseUslEU38l6/u1VqufgsOWRUmCXyVrEK+SicFa2+3Ws5jw209Um2B7PRUh60eSabImoUoMFSw/V8uh5Bem4q6yazfQtgxqdDf65/Njx5qD0hxWq+CjXSWrFpAgBwXzl/1KMbK7/+8qYJTYtazw3xEslmnlnaUU+aPvQUouVy+u7pDL7yGX9rbabfLzZTNjHHKeNRltJpJ+gcfcbxm45g3JGBBSSV980XvxvHZ2nHDTw+nBbAyeRSUbSOR9lBzBV0GF+3NKfKj3csyszS6ctwOyKcaA8YM0TuQyOYrkUFIDDZiVJnCO5mWnv26jTIbEWpXO2+2DTbe/40x1iySrGKP2yoe+z71kJ0Nl2nRfkYjuD13k/jkCFlQ0VAcmMO8TBFSIaosZ7gDH2HYML+UDHBc9wr4VWTuwG4AoZWQ27ccjCR9qfxlMYpigIpdtDYfuSrHw85hitE1HQj1FBwrG+4izSAwC5hWbDEnbUg7GT499QxT8eaUJhJ5/mOpGI/Er+XtA/vEGH/l07uC/DPzFpj4lQrchfm6D2+RpTCIQXzwEL8/ieK9fSaz8NfOj9sQ98L9QwNIMwVDpR2tJo9GkIg7SV7mFs/kLJA8eur8B6MGV/fnyoP0Lej22GpnvdDPafCIg5dt45WIj/4FW6tvchs996jO5H1fVOx+ejEWaa4+4R0sWGtIHZoJkvQzvnslwqyvpLjZiS9nGf5ZnBlw7SflFojx+yK4xjhYWgxFRrPiCGn6x0F1KnVX3fesTHBuVk1N/ohcy+TtZrIigm/s8Zu/zV4vx21w50d+bguOYcMj7l33XO85xNe/OBtrPdh5QibmARg3PGWoNa2jS5hw55+K7bL5oPuoECHg6VcFQwjOAMGJ4dIXXhuhrNq9/gxIJya0IyIk7KJ1iLWxhwrdLkLTvQGjIVHNlAXe9Lvh95SDWDEH5JNU0EjsCJz/xPePcf3Nvc+TpFQiJcPeuJyrmnquGzK0Was+CJQVzmoi4fH9iQYjd4tuhe4FhDzsCsPr+9l9YGUih/FP05XBxt5RKk39xvsWsrVlE7Z3OdHNwkzi2HnKIz+kHrAW5jphQkpjbVO66+3mRg5Ga7v3IKDphYhWiOSEBq59niEEMS9ZBy/vqC5ueC6ifAgm/p3l8JV6ScYqfE1aDrcq1OwGIf6DkLqbe6U+BuyEOlo71ol4peRP5f6U1wnkv2SJj9qNsp1Fh0v2OjuZ5uizS5M5WsBb9QqkLeowg2LyiovbldDlXDNsj+a2T1K5qqq+HDVCuHCr80Mfuvbeo8RSEmm+8TOtQ+GHaXsI9XAPegzuDnH/pUA96CRso9RicI3asAo8E9J5lYlfIYcU252xCOW+G8IfZrVHrCYjY+ub0spk6BPT3PwTvuEFP1Q1agAGbc6WfD43RWGV5Fgy8J/uXHNDq+fbLlxeAUrPDappmX8aDij4PUBhdiCz0mF1d8UQOEYuADJcKuEL49f0gjYFY8Tz7IfHvV5yb8Pl4P8WDyEOAyUZ6pRzQYoMlM3WTnkfVWHo051UXzJL2U0Mw3bSsFLm2tl2F0l9wIzCR33Qi/7Fr33pZ1iJ8zEndbsKJgZybu3eEKzI/vklNs12pp/ozOqwxQI93odWyKjceVIF6W8C/JSnvkQ7IOanJEk5Q7FlO+pYuvwdac6J5L5q4+jNf/y6ly3gIOVeTWB9EcUKpBfaRiaGdEHwrr+TNCHlh0ZgZdmkU2/65b+oW2JWH55yUdcMiDNh+se5ghNVwyMs4fKv4XUGmDlmNpNi6mEkPhlMAYp7LWS9uK3XsYNW6iyklSFjX71+cCtKO8PZvLMvLgbJF5B3rZlYjPeK+1U8rMcN72a61wzhUJxFjxIhROkYdalkqjZpD3CKapSTGUbriB+y8Fza/b3D2csa0qgtfB6qB360lPK0H5ikCV1o/ZZdkr63GMVa9Fm3PgX0MH1kS7piGs3TRVxlrf+Sgn9k/CdUvxt84uRxhZln/JlQT0fMTLxsmwrxIPWwF1ATIjfPrK4JcMPpQbcSiKdXvpQyIYTi+Kwq6QzIvxACl+RzKblRSkgjCGJZAETSy28xz/m5lzTSA7xSnQW2omICKxUKVUA61p5Z1KsRApso9VRb1uk5EhGIrocuJ+p6yUXPmebUkITok/aJ7K3bCPWwmdz8JfIDdauEzdeLYQ5pG1FHVMb2N949q5rTPEYTvhE8QEVf71ffK1w/Nn6tVRhykwzwVmeWWHhyojtJfaLUnmVs0Ff+hDdWdXZohqn4NASyylO5URANnoF/ioK7z28HtssisVjxDjM+D4pX7DBx48/SvZpBAcIJBBaUnHa2me4onhxwVNkHTVHlVrutfmytdkYtpVfDCe8MeJm9FGgfHmG0Wud1e/QXGJTALlDz5UakWWuZLZUOWkK604McQ5SicSlbvQrZgSGd6YuCF/ylzS9SsOGuyQf96pWzTV3Ft0PjRo0WH9v0KD1caNTsN7JcdpccgLK6gIMYvmR2uMPhPV2GWsWtTHhQqXNeaWMV2qzTlbSC/eHYjHgKnYQXo0h/gzIa17PhTp+GSkLk6usvll6bvdSNwQZ1ZET+2u8pBYTS5oD1gtz8EA/xzjqy7Xi5YKEXvWtQAsmNhYNNhe97oU4PqKMLYkwm6K/fmDRY6//4bT+h+tBDQob9DkpDBgrEARFeUMCVrrOSMNDDCSUwnuhWHB2jpsCCdDdBccETSmXmE1xQItbdVQkIyycay3SZ34VeagSB8xJf1jwYBiRkb1WmD28/qem9M9Ibz4uRxJVJdoo86f0n888OcVR+lRpDNSa2n3JKXDBayNZcItmLSLBm3/N0Z0inpxqYs42Nhdv7Wqy7GFWRtH9tj1m+YctRtSdC1zAQ1wHPsi2G9lOTyN7Irtp6i9wOP3NOdmGwHjfq7n+TrMBluFNWgdjlsFhqskS7R19zpu9dXw+6j9v4Fw76Josq6D3Bu8jSTZedHcU3ecT8delk9CNSdcxKa95g0fTthK31e7rAjFleUZh2zczW4lLw4tSTtUsTzDCrxyTqYPJ1E2/4OqJAhOtgZreHcRozdi9TOesGA2GvnalkqZlA6kEsa+KviC8zJ3bCi0h9MofydI1wubaEloGzkexWqbtWwNokw3xbHRQht4hQJ23ejMhlkl7aU68pbnofNlIptBurW+M5GTVfrRp/mGxG4G1VspK38O47onZegvKkfsZROsg59tcb9rtfeK91dQKD8PQ/DQa7+DQkRNHAXdsv47jpAXkD40pT47AiJl5DFFKMuoDc9QaqD9Oq+pybC/YYyU0sqpCrQwFFOwCnjD1NQVWiWUICdMgAOCuBDePu2tK/Rx3GtzjQ0/36ilinJjl6OZWzVn0WVsDF/GugcyLVyXVR1IJcZO64NIaAWZTAtRc6348+iJe4Z2Yzw8xBwDG1jMifOptjn+KUqjXAhfTOBFnD7SFAc1Mp6JS7dKgcQsfgNKhbOkQJxXsk5a09b2C+L94pWy0Qtycvl9W1N+1izwcKUutAqe9u7e+bRCPippE7Bz81jcOBadk497mrf6ZHL+0aQ1Ut2mq+lLWMpaRt2AiyrFtVIks9m7dtzUKJTtclB0Pw3jjaZu7tV87habpyrtsfepg853jlbLLP977H1BLAwQUAAIACAAOTVNH15kSKV8AAABqAAAAGwAAAHVuaXZlcnNhbC91bml2ZXJzYWwucG5nLnhtbC2MWwqAIBAA/4PuIHuATU2thczLJCn0wqTH7Yto/mY+pnPXPLHDpz2uiwWBHFxfFt2W/BH9ya63CZT8A9htoSYU+tczDjlYMI1AkloZ3QILPo4hW9C8RlKKEymo3uUDUEsBAgAAFAACAAgADU1TRyoNwzZRBAAACxAAAB0AAAAAAAAAAQAAAAAAAAAAAHVuaXZlcnNhbC9jb21tb25fbWVzc2FnZXMubG5nUEsBAgAAFAACAAgADU1TRyXfYoO9BAAAyxYAACcAAAAAAAAAAQAAAAAAjAQAAHVuaXZlcnNhbC9mbGFzaF9wdWJsaXNoaW5nX3NldHRpbmdzLnhtbFBLAQIAABQAAgAIAA1NU0dISKwfsQIAAFEKAAAhAAAAAAAAAAEAAAAAAI4JAAB1bml2ZXJzYWwvZmxhc2hfc2tpbl9zZXR0aW5ncy54bWxQSwECAAAUAAIACAANTVNHQVh2I5EEAADcFQAAJgAAAAAAAAABAAAAAAB+DAAAdW5pdmVyc2FsL2h0bWxfcHVibGlzaGluZ19zZXR0aW5ncy54bWxQSwECAAAUAAIACAANTVNHkkawmakBAABDBgAAHwAAAAAAAAABAAAAAABTEQAAdW5pdmVyc2FsL2h0bWxfc2tpbl9zZXR0aW5ncy5qc1BLAQIAABQAAgAIAA1NU0ca2uo7qgAAAB8BAAAaAAAAAAAAAAEAAAAAADkTAAB1bml2ZXJzYWwvaTE4bl9wcmVzZXRzLnhtbFBLAQIAABQAAgAIAA1NU0f1i9p5ZgAAAGgAAAAcAAAAAAAAAAEAAAAAABsUAAB1bml2ZXJzYWwvbG9jYWxfc2V0dGluZ3MueG1sUEsBAgAAFAACAAgAMwOBRM6CCTfsAgAAiAgAABQAAAAAAAAAAQAAAAAAuxQAAHVuaXZlcnNhbC9wbGF5ZXIueG1sUEsBAgAAFAACAAgADU1TRxe1aH2NCgAAE1oAACkAAAAAAAAAAQAAAAAA2RcAAHVuaXZlcnNhbC9za2luX2N1c3RvbWl6YXRpb25fc2V0dGluZ3MueG1sUEsBAgAAFAACAAgADk1TR4XNzXcTJQAAJjIAABcAAAAAAAAAAAAAAAAArSIAAHVuaXZlcnNhbC91bml2ZXJzYWwucG5nUEsBAgAAFAACAAgADk1TR9eZEilfAAAAagAAABsAAAAAAAAAAQAAAAAA9UcAAHVuaXZlcnNhbC91bml2ZXJzYWwucG5nLnhtbFBLBQYAAAAACwALAEkDAACNSAAAAAA="/>
  <p:tag name="ISPRING_PRESENTATION_TITLE" val="m9hc77 Incenter, Circumcenter, Orthocentre, and Centriod of a triangle"/>
  <p:tag name="ISPRING_RESOURCE_PATHS_HASH_PRESENTER" val="d75a2ff1bff58b44c529f78a1ce3c53bdbc418b"/>
  <p:tag name="ISPRING_PLAYERS_CUSTOMIZATION_2" val="UEsDBBQAAgAIAIY15U64+Zi64gIAAGcKAAAYAAAAbm9uZS9jb21tb25fbWVzc2FnZXMubG5nrVZdb9owFH2v1P9gRerb1m5ve4CgAG5lNSQ0MaXdi+UmLlhNYhY7dOzX78aBDrahAK2EImznfp1z7nU6vZ95hpai1FIVXefr5RcHiSJRqSxmXWdCrz9/c5A2vEh5pgrRdQrloJ57ftbJeDGr+EzA//MzhDq50BqW2q1Xf9ZIpl1n3Gd9b3DLaMi88Zj1J5SGAfO9PvYdt8+Tl87V+vU91oMwoFHos7EXYJ8F+IE6bv08zm4c4XvHrZ+tdpMowgFlsU+GmJGYBSEFZ6OxjykeOu6jqtCcLwUyCi2leEVmLgA3I0uBdCZTe5Ao2Cgq0RZsGI48ErAIxzQiA0rCwHFjVZarT9Ytr8xclRBOo1Rq/pSJ1MYEhuz5ohQaQnMDDCL4mbmEN1XOZXHZFhpqxBGgE8fTMIK6cGFEiThacK1fVZnu1LcdqM0xCQYhQDigW85p7WPjGHKUoLOyFIlpdwZZehaZNSNTEgzDKaNWCDUZeaUNAJ4vMmGEzVbWpfDEovIknhUwkwm+bFCD6JamVoBGOI69G8z64QNoAEQXHmMR3jpueHuMxSOOoSAct9kE3j258SwioM6NdDbSTHithGyFeJKAXc3cUqpKw07NJgjIVq8vjwsT47sJKIZ4/p4OaLwC9HY1k0sBeZSpKFsDQVMO8JAEN+xuQr6za4/4ePgfmvkKFcogni55kQggNuGVFmgFZ6lM7VktMRv/RyV/IW7WDXmx7uVgiB8ujs1np/33qI8bI/KFaQtdA7ZO/5Qs6nbam8IhpZ8WPx7gwItI+DHMaJlXWTOw3s3PW2bHctSaxDuROpytD83EKuXgKWmFcvp43LqzdsYYJdTHMC3B4awpDFxmMpdGpAf4nIxwjWgMw6YZPjuVTFWVpVZYmXyxAwgupioX/96Gz6XK7W7G9QbYZgD23pNFU1zUBB0fcSu+aeNgfrakcTpLlEAlH/J5wZvWyVUOW3/FfVtp+0nYudr6QvwNUEsDBBQAAgAIAIY15U4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IY15U4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CGNeVO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IY15U7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CGNeVOjnP2+moAAADlAAAAGgAAAG5vbmUvaHRtbF9za2luX3NldHRpbmdzLmpzq+ZSAAKlHCUFK4VqMBvMTyotKcnP00vOzytJzSvRy8svyk0Eq1FSdgMDJR2civPLUosIKE1LTE5FMdTUyMLJBadKhIkmTuYuzpbI6goS01P1khKTs9OL8kvzUiDKnF1dDF2MlcCqarlqAVBLAwQUAAIACACGNeVOvH0190oAAABJAAAAFwAAAG5vbmUvbG9jYWxfc2V0dGluZ3MueG1ss7GvyM1RKEstKs7Mz7NVMtQzUFJIzUvOT8nMS7dVCg1x07VQUiguScxLSczJz0u1VcrLV1Kwt+OyyclPTswJTi0pASos1rfjAgBQSwMEFAACAAgAiTXlTpBJJiUoBQAA9hMAACYAAAB1bml2ZXJzYWwtbm8tdmlkZW8vY29tbW9uX21lc3NhZ2VzLmxuZ61Y/27bNhD+v0DfgRBQYAO6tB3QYBgSF7TExEJkyRXppNkwCIzE2EQk0dUPJ95fe5o92J5kR0p27baBpKRAHJiS77sj+X13R558eMhStBZFKVV+ar07emshkccqkfni1Jqzs19+s1BZ8TzhqcrFqZUrC30YvXxxkvJ8UfOFgO8vXyB0komyhGE50qMvYySTU2s2jsbYvohYEOHZLBrPGQv8yMNj4lmjMY/vTt60P3/E2g6mM+xfR15wHkRj99wa2Spb8XyDPLVQP/16fPzw7v3xz4Ng6BR73iEQMkjv3/YA8lkYeBGgES/yySdmjfT/YXbBnHmuT6xR+2WY9Swkl9ZI/++0m4ch8VlEPdchkUsjP2BmLTzCiGONrlWNlnwtUKXQWop7VC0FsKCShUBlKhPzIlbwIK9FlzMnmGLXj0JCWejazA18a0RVUWxeG1heV0tVgLsSJbLkN6lIjE/gm3m/KkQJrnkFfETwVy0l/FJlXOZH3a6vfC/AjiHZlFCKz2Fx2W5SgHQAfy+rJbxLhHoNLu7zVPEE3RYCAAOK+GqVyrj5paSrQkc4S/mmM4oQX7n+OZA98GhEfGf7xBqRPEFOwfVkB6KEmJIQAApeiuIJtpHhujFHOE2HIUzc84kHH6ZDmMjFMoVPNTSOGQEmzETeZQVMJSFwnNKrIHT0ooErxNGKl+W9KpIDlu7vZxew69sBCMFme+BMY2yBgR8Scl9RiLjqBoMoseF3qyuYKhAwYiYZaElldVmBbLJVKiphopV6Kjw2lLoRtwr0lQq+brgP3o3YOmnu4blvT6Ix26VQj9d5vOxpB+L8rj721VADTfY53xlTixaNg0+QXSAZBkMsggvIgRdDLK4JhUUmtMvGx5fuOTa7BHlvm5S2SS/mOsekG8TjGOw0m9ZS1SU80UsCqcnsSHk0zA0lH+fAYhd7j+TWBhXoYEYLuRYQR5GIotMRpHubOFpUH+fuH9EZdj3ifId6fINyVSGerHkeCyBbzPWebuBdIhPzTtPe+P9cy78Rr9pU/6qtEr5DPr0aGs9BYXlEEbyqRLaqulzrBWvDf0oUWuKPhtBn6k/zT23i49ANfszOlDKr06YCPXt/dpEN3aPOIJ65Uv1360dHQptSQ6Bh0cUReoy0v9VEux27ga6Iiehv5/pnYDNr6hYUNje/Vf2t/aAF8BV6KgadwBqbyCm0OhlUof62lzDrg/AvdcHob39FxtRlUHWuxE0pq07PRs+966uR89ML617PelBsmMs8CNkHwEXbD5YolRnEn/TAnE/JdgWaEnEwkytVp4mRfyrvTJmAta0z8W03fFuozDxNebmlf1OmPjwnimZyYeN0NqCf2im49/7sCfjpu0QJDqGNsbFv697H1mpPexqBfPRSeIxuWyfQUcareAnl+FbVedITqDmCOeQMA1g7Zyp40d2FtQBfhdE8Re3T3weB6I4OkijZgf3pq0qUfw0G0dPYYdDm4Cceqk4ghseHAZhBH6v24Lu163kOZi5w+YccMHlT4jKVwaOjbr8glXbrMWPYnkxBTdSIR9UFtJBDELbksYN5CAe0Voc2AEE7wGSVCkQeuFbPENQpDi8gz5ojlzWa8uIOkjRTKh0Um9lALY5q2Jy+3GjUVSrzQZE/r0TqCTN3FmHHMdc7sJJwer9rOoIEjo9xe8+TqkVvMHuCfagBX+GJRFZDAUNCdtc3+orCXAd4iut7tv/++bfL3pTdbYaFJNaMv6Sw9bdVeDcqzQ3dyZu9C7v/AVBLAwQUAAIACACJNeVOFR5gG6MAAAB/AQAANwAAAHVuaXZlcnNhbC1uby12aWRlby9wbGF5YmFja19hbmRfbmF2aWdhdGlvbl9zZXR0aW5ncy54bWx1kEEKgzAQRfeewhsIXYdA16VFqBcYcZRAkgmZUfD2TURtadNl3vs/w4xiFDF+Yl3VtYJZ6CkQRUucUTXvd7YMC169cSCGfMKCvOdKJjcsUWgjMnrZlB7Bcsr/8GN4a2E9P+IjXjDlQmcc6kupsJlc8rCYaWPdGlCPEdOAL5hz6KG3eMO1J4jD4wzsG//VuZs2mx3eaUAdIrkgqvlAVbrXcfQXUEsDBBQAAgAIAIk15U5LM4aKLwUAAGgdAAAwAAAAdW5pdmVyc2FsLW5vLXZpZGVvL2ZsYXNoX3B1Ymxpc2hpbmdfc2V0dGluZ3MueG1s5Vnbcts2EH33V2DYyWMsO7GbxCPJo0jUWBPdKtJJPJ2OByJXImoQYAFQjvLUr+mH9Uu6EC1a8hVKIk+aPHhkgnvOLvaGJVk9/pRyMgOlmRQ1b393zyMgIhkzMa15p2H7+WuPaENFTLkUUPOE9Mhxfaea5WPOdBKAMSiqCdIIfZSZmpcYkx1VKpeXl7tMZ8relTw3yK93I5lWMgUahAFVyTid44+ZZ6C9KwYHAvxLpbiC1Xd2CKkWTD0Z5xwIi9FyweymKG9zqhOvUoiNaXQxVTIXcVNyqYiajmveL02/td96uZQpqFosBWF9ouu4aJfNEY1jZq2gPGCfgSTApgmau7934JFLFpuk5r3ce2F5UL5ym2fBXmyeWp6mRC8Ic6UgBUNjamhxWWhUMAGF4QBdNyoHJF1bW5E08MmUC8VSPBc0ZVGId4j1Vc1rhecjv+2P/H7TPz8ddQtTnRFhJ+z6Tpig22n55/1B6AfnJ2GvuzEo9D+GG4A2tcyZfjjyA78f+qPzt53Bhgh3o64xfq/R6W6I+eC/DTrhppr6jd6mkOHJoO+GOTkb+qNup//uPBwMumFneI1a5PBKtlYr64lfxQKRuVpNb5Pk6VhQxrHZ3MhxDQbbFadqCqFsM6zGCeUaPPJnBtPfcsqZmdsKxa52AZA1dAaRGdnqq3m2orxruoIQDcOSLGv78E1Z2q9er229Umi/3tadVlbLZjdMpJFPbP3+3mFp/puDh82/x9AqNYZGCTYxs+xBqytLKWaRNDJshh0SbmxzknMe5FkmlbluY6uLpRH30FQnUqxF3l6TseRx6TFIxxD3aQorrT+4YKKNkvsemWCOcvTlIANBAirwuGEG/RuVBDofa8PM4phpX0k3FKOcIB+eh0B6wS1/RwlVei0py9DaFh/Vf+9LA/qPwt3F0r2iAWeoxZaGk7wvYtJS9BKPRxfxIQgXsRPMHG6zB5STEYrqDSRJg3Mn4RTryEXwA4w1M+AkKnMek7nMCWcX6GdJMOPzFP9LgKwey2SiZLpYxdHBEL0Iy4zBJcTHLorOUEWaIxLnlIyDKTT8lbPPZAwTqZAX6AzDhutMF/y7GxFnVOtrUrq08VlxuHX6Lf/jM7tBGs8oDgqbkWN5Q5qZrfDTORHSLHHojojmmBU2KDGLF/dc9rb75WEoOwzG+RtFY41fszTn9FvSlw5Zod5iyLejZZPAP2qBs9qEzhaFbot3QY0lzjAkBSfeiPB0YCIHV8KICiIFnxMa4YCibduYMZlrXCkaREGtv9zCAo9puria4kmGGlUMyolyb//Fy4PDX1+9fnO0W/n373+ePwi6Gt2GnFp1xezWfHDgd0beeLh4BHfPEO+GujHKPwK6d6B3xm1q5gPDvTPyjhHfGXtz0HcG3hr3H0E+MPTfwralSm3XiW/F8+7nPwd4xxrdaIad953w7A6CRSncHtiqFTtM3j1bLmbs73W0DPzGqHlCMFyn3TA4cmkPfYmd2EQJNpiJfQnighmchhhT34nehs5pFh35750IMYhOndRNbX/gtOF3LlKjYnYcrsyNTibgLDAtzjacBjhLcXiNn6yzf02fdarLb9yit9a6/h/t56sfbYv+taX2A1RFydZS9+c4ILYZoB/Y7d/3O58f+cXMaPly1kW4R9UFKBJKyZ3kh8tXkKQjJtIFEQCQFB+y3RwYw5O2q/XED/xe5+2g2/oJjobv1IPFVfnZYe07Q/n+e/3DnL2TMsFSdKt9MC+/5tUPD/aqlbtv7ewg2/rX0frOf1BLAwQUAAIACACJNeVODnvHIGUDAACXDAAAKgAAAHVuaXZlcnNhbC1uby12aWRlby9mbGFzaF9za2luX3NldHRpbmdzLnhtbJVX207jMBB95yuq7jtdCrsFKVTqDQltF9DS7bvbTFurjh3ZTtn+/Y4vSZw2IYUICc+cY8/leCwitae8cwCpqOCP3X53eNXpROtMSuB6AUnKiIYOjR+7T3/n827PuQUT8h20pnyrjCW3WeAq01rw67XgGve45kImhHWH357sT9SzyDaWwJAu5WzIGspjfvTvx9OLKP6Mu/FgOnloIqxFkhJ+nIutuF6R9X4rRcZjE9qt+Zpou2MKklG+b42IUaWfNSSVmGY3s/6sfxkllaAUmJAepqP+6Gcri5EVsCL7wd393ehCTnnU5405oR2ootrSBv3B7eCuiZaSLVSLPJlNb6a3zXiOu1e78mlcjqDhn27NHIV/BPmlzUWapV/RSCrF1hT0hDMwXyuHCRLj9UPC9MF8rQSTkDmoVZCK0RjbIGTspPjdfE3gplr6P8MhEZm7LQV7M004mR5GISsGQy0ziHr5yvnUTny8ZhovEww3hCkEhKYS9IYZvpFM5dtUbSXuD3xQHgcgbygRS8GyBCYu3gBYtZf4yWRs50oYX2ELApRw8MYgwtJYIl+wrGfIwFgi3023Xjk7nsFPPY6T62FMfDM/rz56gRNc5vXKV7nXnDQ3t1wFR3tDjklEDEMrqwVNwHQt6lmbC6l3FlPEyYFuicY36bfBrY42GRX1ThxeafW6ijTVDOrkthaZVBgMupc+W9+5Go+juIdDjfQcNjpHV41lU8xrEWrBrtuV7rcr6ubWHY1vyWM3IXIPciEEU92O5+H9w23cq3zOMNMa31KQz3wjLuRwoSHc3ybRBBbuCl4KJ1qT9S7BkJoyKCrqGlvfv8gfW9dYniUrkDPUA4VckFWbw+3odsfwVy8pfEBcJTQ4HVPvcDtOaKH3wOAFAESud/ltcAvnSTKmKYMD5DMlMNiEmzKLFKq/Ll8jrqokA8tFevQjqBRKiKs6aghLjKue4TztmtdkpWxmlYmSD/dypFTGfT4ljVjDAWnXXkmVjdFfV0HsVaWcJNPiXROp/abl2udODjDiNLEDCB3B8TUex2FCpL4q1plX68xehmAerWIzlRNqPE0UM2aH/TqK9ZzO2AVez+FGAoTz1RqvghfgFxxXgsj4pYBUnoQat2Njjvho2nGNgz5JddQLTK45RRvwb/yHZPgfUEsDBBQAAgAIAIk15U765zdOKgUAAPIcAAAvAAAAdW5pdmVyc2FsLW5vLXZpZGVvL2h0bWxfcHVibGlzaGluZ19zZXR0aW5ncy54bWzdWd1S2zgUvucpNN7pZQn0Z9syCUyamMHT/G1s2jI7O4xin8RaZMkryaHp1T7NPtg+yR7FxCQQQOkSOu0FEyyf79PR+bddP/qScTIFpZkUDW9/d88jIGKZMDFpeKfR8fO3HtGGioRyKaDhCemRo8Odel6MONNpCMagqCZII/RBbhpeakx+UKtdXl7uMp0re1fywiC/3o1lVssVaBAGVC3ndIY/ZpaD9q4YHAjwL5PiCna4s0NIvWTqyqTgQFiCmgtmD0X5icm4VyulRjS+mChZiKQluVRETUYN75eW395vv1zIlExtloGwJtGHuGiXzQFNEmaVoDxkX4GkwCYparu/98ojlywxacN7uffC8qB87TbPnL08O7U8LYlGEOZqgwwMTaih5WW5o4IxKPQG6EOjCkDSlbUlSQNfTLVQLiUzQTMWR3iHWFM1vHZ0PvSP/aHfa/nnp8NOqaozIgqiju+ECTtB2z/v9SM/PD+Jup2NQZH/OdoAtKlmzvSDoR/6vcgfnr8P+hsi3JW6xvjdZtDZEPPJfx8G0aY79ZrdTSGDk37PDXNyNvCHnaD34Tzq9ztRMLhGzWN4KVrrtdXAr2OCyEIth7dJi2wkKONYa27EuAaD1YpTNYFIHjPMxjHlGjzyZw6T3wrKmZnZDMWidgGQN3UOsRna7Gt4NqO8a7qSEBXDlKxy+/W7KrXfvF05eq3c/fpYa7WsV7VukEojn1j7/b3XlfrvXt2v/h2K1qkxNE6xiJlFDVpeWUgxi6SxYVOskHDjmOOC87DIc6nMdRlbXqyUuIOmPpZixfP2mowkTyqLQTaCpEczjL/BsfDIGIOSo/H6OQgSUoHthRk0aFwhdDHShpl5Wzm+km4qRjnB1oH9D0g3vGXgOKVKr0Rh5Utb0+PD33vSgP6jtG+5dKdoyBnuYnPBSd4XCWkreont0EV8AMJF7ARDhdtwAeWkhKJ6A0nS5NxJOMPEcRH8BCPNDDiJyoInZCYLwtkF2lkSDPEiw/9SIMt9mIyVzOarnGpD9NwtUwaXkBy5bHSGW2QFInEuyTmYcoe/CvaVjGAsFfICnaLbcJ3pkn93I+Kcan1NShc6Piu7WdBr+5+f2QPSZEpxMtiMHPMZstxshZ/OiJBmgUNzxLTAqLBOSVgyv+dytt1vd0NVUtDPj+SNFX7NsoLTx6SvDLJEvUWXb2eXTRz/oAbO26Z0Ok90m7xzakxxhi4pOfFGjI2DiQJcCWMqiBR8RmiME4m2ZWPKZKFxpSwQJbX+dg1LPIbp/GqCDy24o0pAOVHu7b94+er1r2/evjvYrf379z/P7wVdzWoDTu125bDWunfCd0beeJp4AHfH1O6GujG7PwC6c4J3xm2q5j3TvDNyzUzvjL052TsDb833DyDvmfJvYY+lymzVSW75c/0DnwM8sEo3W1HwMYjO1hDMU+H2wFav2elx/TA5H6pvzJKj7zdMhn5z2Doh6KDTThQeuBSEnsTaa+IUS8rYvudwwfRPI/Si70RvneU0fQ79j06E6Dan2um2ba/vdOAPLlLDclocLE2KTipg95+U3Qz7P2cZjqvJk9Xy/1NZnTLxkYvy1orVj1Fw1j69snsrTlmjtlRwgKo43Vqw/sBN4Pv55Ce29Nro1+saLgkhYxb0RJ33Z37XMly8YHUR7lJ1AYpEUnIn+cHiNSIJxFi6IEIAkuFzs5sBE3jS6rQa9KHfDd73O+2tRj9zC/8fouQ8rvnKq+q7wcqHguoF9uqXtR1cX/1OebjzH1BLAwQUAAIACACJNeVO7ExZUrYBAAB6BgAAKAAAAHVuaXZlcnNhbC1uby12aWRlby9odG1sX3NraW5fc2V0dGluZ3MuanONlFFPgzAQx9/3KRZ8NYsylM23OTBZ4oOJezM+FHZjZKXXtB06jd9dyjYtcOjoC/3z6/96V3qfg2H1eKk3vBt+1u/1/Kk5rzWwmlE7uGzqvEcvrO5pnq9gmRfAcwFeCylPS3/kr1+CMvZEbZrsn62tdvw8tF/WjGsXl4SFIjRNaCWhvRHaOxX4o5HZMatDRk6Zk50xKEYpCgPCjASqgtWMd/FQP26CLRhLUP+ga5ZCw/TGn9xHveSvY3AfRvOpy6VYSCb2j5jhKGHpNlO4E6tj/LEdLr3ZS1DVgW/7wvJcm4WBoh04vo792O8npQKt4Rh3Gs382S0Jc5YAdxMKg0kw+wNtGHcL2qLLXOfmRId+OA4Dl5Ysg06V5nF0HY2bmKi8OtXsBD9wBt5NXzKSsz2oc6xQ7uQZBygVZrYiXTS0g0Q5slUusgMXTe0gObtZa9v3b9QdY5SgWv38FVd2uEynGI1rhq1rtiFubdHXXM7oDIa83LoV9ZHqC5wSqbhIaJJaXJKbMe1OY+cvVdpMbUEtEXnVPO2hgK6aCaiFWKMVmDEs3RSVVqXz6jYKcufp2Tm2tjn4+gZQSwMEFAACAAgAiTXlTrjnPPJeAAAAYwAAACUAAAB1bml2ZXJzYWwtbm8tdmlkZW8vbG9jYWxfc2V0dGluZ3MueG1sDcq9DkBADADg3VM03f1tBsdmtOABGhqR9FpxR3h7t33D1/avF3j4Coepw7qoEFhX2w7dHS7zkDcIIZJuJKbsUA2h77JWbCWZOMYUA5xCH18z+4TII/k0h1sEyy77AVBLAQIAABQAAgAIAIY15U64+Zi64gIAAGcKAAAYAAAAAAAAAAEAAAAAAAAAAABub25lL2NvbW1vbl9tZXNzYWdlcy5sbmdQSwECAAAUAAIACACGNeVOFR5gG6MAAAB/AQAAKQAAAAAAAAABAAAAAAAYAwAAbm9uZS9wbGF5YmFja19hbmRfbmF2aWdhdGlvbl9zZXR0aW5ncy54bWxQSwECAAAUAAIACACGNeVOH1SKajADAADHDgAAIgAAAAAAAAABAAAAAAACBAAAbm9uZS9mbGFzaF9wdWJsaXNoaW5nX3NldHRpbmdzLnhtbFBLAQIAABQAAgAIAIY15U5xV5SdFQEAANECAAAcAAAAAAAAAAEAAAAAAHIHAABub25lL2ZsYXNoX3NraW5fc2V0dGluZ3MueG1sUEsBAgAAFAACAAgAhjXlTtebcJYrAwAAbw4AACEAAAAAAAAAAQAAAAAAwQgAAG5vbmUvaHRtbF9wdWJsaXNoaW5nX3NldHRpbmdzLnhtbFBLAQIAABQAAgAIAIY15U6Oc/b6agAAAOUAAAAaAAAAAAAAAAEAAAAAACsMAABub25lL2h0bWxfc2tpbl9zZXR0aW5ncy5qc1BLAQIAABQAAgAIAIY15U68fTX3SgAAAEkAAAAXAAAAAAAAAAEAAAAAAM0MAABub25lL2xvY2FsX3NldHRpbmdzLnhtbFBLAQIAABQAAgAIAIk15U6QSSYlKAUAAPYTAAAmAAAAAAAAAAEAAAAAAEwNAAB1bml2ZXJzYWwtbm8tdmlkZW8vY29tbW9uX21lc3NhZ2VzLmxuZ1BLAQIAABQAAgAIAIk15U4VHmAbowAAAH8BAAA3AAAAAAAAAAEAAAAAALgSAAB1bml2ZXJzYWwtbm8tdmlkZW8vcGxheWJhY2tfYW5kX25hdmlnYXRpb25fc2V0dGluZ3MueG1sUEsBAgAAFAACAAgAiTXlTkszhoovBQAAaB0AADAAAAAAAAAAAQAAAAAAsBMAAHVuaXZlcnNhbC1uby12aWRlby9mbGFzaF9wdWJsaXNoaW5nX3NldHRpbmdzLnhtbFBLAQIAABQAAgAIAIk15U4Oe8cgZQMAAJcMAAAqAAAAAAAAAAEAAAAAAC0ZAAB1bml2ZXJzYWwtbm8tdmlkZW8vZmxhc2hfc2tpbl9zZXR0aW5ncy54bWxQSwECAAAUAAIACACJNeVO+uc3TioFAADyHAAALwAAAAAAAAABAAAAAADaHAAAdW5pdmVyc2FsLW5vLXZpZGVvL2h0bWxfcHVibGlzaGluZ19zZXR0aW5ncy54bWxQSwECAAAUAAIACACJNeVO7ExZUrYBAAB6BgAAKAAAAAAAAAABAAAAAABRIgAAdW5pdmVyc2FsLW5vLXZpZGVvL2h0bWxfc2tpbl9zZXR0aW5ncy5qc1BLAQIAABQAAgAIAIk15U645zzyXgAAAGMAAAAlAAAAAAAAAAEAAAAAAE0kAAB1bml2ZXJzYWwtbm8tdmlkZW8vbG9jYWxfc2V0dGluZ3MueG1sUEsFBgAAAAAOAA4AiAQAAO4kAAAAAA=="/>
  <p:tag name="ISPRING_LMS_API_VERSION" val="SCORM 1.2"/>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FFFDʾ\&quot;{58857F64-F778-46F3-A3E4-9740F72F057B}&quot;,&quot;C:\\Users\\Danny\\Documents\\Presentations&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no-video&quot;},&quot;advancedSettings&quot;:{&quot;enableTextAllocation&quot;:&quot;T_TRUE&quot;,&quot;viewingFromLocalDrive&quot;:&quot;T_TRUE&quot;,&quot;contentScale&quot;:75,&quot;contentScaleMode&quot;:&quot;SCAL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QUIZZES" val="0"/>
  <p:tag name="ISPRING_CURRENT_PLAYER_ID" val="universal-no-video"/>
  <p:tag name="ISPRING_FIRST_PUBLI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479</Words>
  <Application>Microsoft Office PowerPoint</Application>
  <PresentationFormat>Widescreen</PresentationFormat>
  <Paragraphs>49</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Calibri Light</vt:lpstr>
      <vt:lpstr>Office Theme</vt:lpstr>
      <vt:lpstr>Equation</vt:lpstr>
      <vt:lpstr> Section 7.7 Circumcenter, Incenter, Orthocentre, and Centroid of a triangle</vt:lpstr>
      <vt:lpstr>I) Intersection of Angle Bisectors [Incenter]</vt:lpstr>
      <vt:lpstr>II) Perpendicular Bisectors of Each Side</vt:lpstr>
      <vt:lpstr>III) Medians of all three sides </vt:lpstr>
      <vt:lpstr>IV) Altitudes of all three sides </vt:lpstr>
      <vt:lpstr>PowerPoint Presentation</vt:lpstr>
      <vt:lpstr>PowerPoint Presentation</vt:lpstr>
      <vt:lpstr>Aime I) 2016</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m9hc77 Incenter, Circumcenter, Orthocentre, and Centriod of a triangle</dc:title>
  <dc:creator>Danny Young</dc:creator>
  <cp:lastModifiedBy>Danny Young</cp:lastModifiedBy>
  <cp:revision>49</cp:revision>
  <dcterms:created xsi:type="dcterms:W3CDTF">2016-04-28T22:24:28Z</dcterms:created>
  <dcterms:modified xsi:type="dcterms:W3CDTF">2019-07-05T13:45:24Z</dcterms:modified>
</cp:coreProperties>
</file>